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diagrams/data1.xml" ContentType="application/vnd.openxmlformats-officedocument.drawingml.diagramData+xml"/>
  <Override PartName="/ppt/notesSlides/notesSlide4.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89" r:id="rId1"/>
  </p:sldMasterIdLst>
  <p:notesMasterIdLst>
    <p:notesMasterId r:id="rId36"/>
  </p:notesMasterIdLst>
  <p:sldIdLst>
    <p:sldId id="283" r:id="rId2"/>
    <p:sldId id="291" r:id="rId3"/>
    <p:sldId id="285" r:id="rId4"/>
    <p:sldId id="284" r:id="rId5"/>
    <p:sldId id="259" r:id="rId6"/>
    <p:sldId id="311" r:id="rId7"/>
    <p:sldId id="295" r:id="rId8"/>
    <p:sldId id="312" r:id="rId9"/>
    <p:sldId id="294" r:id="rId10"/>
    <p:sldId id="296" r:id="rId11"/>
    <p:sldId id="319" r:id="rId12"/>
    <p:sldId id="297" r:id="rId13"/>
    <p:sldId id="325" r:id="rId14"/>
    <p:sldId id="323" r:id="rId15"/>
    <p:sldId id="298" r:id="rId16"/>
    <p:sldId id="327" r:id="rId17"/>
    <p:sldId id="332" r:id="rId18"/>
    <p:sldId id="300" r:id="rId19"/>
    <p:sldId id="301" r:id="rId20"/>
    <p:sldId id="333" r:id="rId21"/>
    <p:sldId id="299" r:id="rId22"/>
    <p:sldId id="326" r:id="rId23"/>
    <p:sldId id="302" r:id="rId24"/>
    <p:sldId id="303" r:id="rId25"/>
    <p:sldId id="304" r:id="rId26"/>
    <p:sldId id="307" r:id="rId27"/>
    <p:sldId id="308" r:id="rId28"/>
    <p:sldId id="315" r:id="rId29"/>
    <p:sldId id="316" r:id="rId30"/>
    <p:sldId id="309" r:id="rId31"/>
    <p:sldId id="317" r:id="rId32"/>
    <p:sldId id="331" r:id="rId33"/>
    <p:sldId id="329" r:id="rId34"/>
    <p:sldId id="310"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20"/>
    <p:restoredTop sz="94660"/>
  </p:normalViewPr>
  <p:slideViewPr>
    <p:cSldViewPr>
      <p:cViewPr varScale="1">
        <p:scale>
          <a:sx n="73" d="100"/>
          <a:sy n="73" d="100"/>
        </p:scale>
        <p:origin x="-129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USER\Documents\tabel%20kendaraan.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chart>
    <c:autoTitleDeleted val="1"/>
    <c:view3D>
      <c:rotX val="30"/>
      <c:perspective val="30"/>
    </c:view3D>
    <c:plotArea>
      <c:layout/>
      <c:pie3DChart>
        <c:varyColors val="1"/>
        <c:ser>
          <c:idx val="0"/>
          <c:order val="0"/>
          <c:tx>
            <c:strRef>
              <c:f>Sheet1!$E$5</c:f>
              <c:strCache>
                <c:ptCount val="1"/>
                <c:pt idx="0">
                  <c:v>Persentase</c:v>
                </c:pt>
              </c:strCache>
            </c:strRef>
          </c:tx>
          <c:explosion val="25"/>
          <c:dLbls>
            <c:dLbl>
              <c:idx val="0"/>
              <c:layout/>
              <c:tx>
                <c:rich>
                  <a:bodyPr/>
                  <a:lstStyle/>
                  <a:p>
                    <a:r>
                      <a:rPr lang="en-US" sz="2800" dirty="0"/>
                      <a:t>63,16</a:t>
                    </a:r>
                  </a:p>
                </c:rich>
              </c:tx>
              <c:showVal val="1"/>
            </c:dLbl>
            <c:txPr>
              <a:bodyPr/>
              <a:lstStyle/>
              <a:p>
                <a:pPr>
                  <a:defRPr lang="id-ID" sz="1800"/>
                </a:pPr>
                <a:endParaRPr lang="en-US"/>
              </a:p>
            </c:txPr>
            <c:showVal val="1"/>
            <c:showLeaderLines val="1"/>
          </c:dLbls>
          <c:cat>
            <c:strRef>
              <c:f>Sheet1!$D$6:$D$10</c:f>
              <c:strCache>
                <c:ptCount val="5"/>
                <c:pt idx="0">
                  <c:v>Sumber Daya Manusia</c:v>
                </c:pt>
                <c:pt idx="1">
                  <c:v>teknologi Informasi</c:v>
                </c:pt>
                <c:pt idx="2">
                  <c:v>Proses</c:v>
                </c:pt>
                <c:pt idx="3">
                  <c:v>Jaringan Kerja</c:v>
                </c:pt>
                <c:pt idx="4">
                  <c:v>Teknologi</c:v>
                </c:pt>
              </c:strCache>
            </c:strRef>
          </c:cat>
          <c:val>
            <c:numRef>
              <c:f>Sheet1!$E$6:$E$10</c:f>
              <c:numCache>
                <c:formatCode>General</c:formatCode>
                <c:ptCount val="5"/>
                <c:pt idx="0">
                  <c:v>63.160000000000011</c:v>
                </c:pt>
                <c:pt idx="1">
                  <c:v>11.4</c:v>
                </c:pt>
                <c:pt idx="2">
                  <c:v>10.53</c:v>
                </c:pt>
                <c:pt idx="3">
                  <c:v>8.77</c:v>
                </c:pt>
                <c:pt idx="4">
                  <c:v>6.14</c:v>
                </c:pt>
              </c:numCache>
            </c:numRef>
          </c:val>
        </c:ser>
      </c:pie3DChart>
    </c:plotArea>
    <c:legend>
      <c:legendPos val="r"/>
      <c:layout>
        <c:manualLayout>
          <c:xMode val="edge"/>
          <c:yMode val="edge"/>
          <c:x val="0.67148153810870892"/>
          <c:y val="0.17159415454424176"/>
          <c:w val="0.3107191091404844"/>
          <c:h val="0.58525262467191486"/>
        </c:manualLayout>
      </c:layout>
      <c:txPr>
        <a:bodyPr/>
        <a:lstStyle/>
        <a:p>
          <a:pPr>
            <a:defRPr lang="id-ID" sz="1600"/>
          </a:pPr>
          <a:endParaRPr lang="en-US"/>
        </a:p>
      </c:txPr>
    </c:legend>
    <c:plotVisOnly val="1"/>
    <c:dispBlanksAs val="zero"/>
  </c:chart>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pieChart>
        <c:varyColors val="1"/>
        <c:ser>
          <c:idx val="0"/>
          <c:order val="0"/>
          <c:tx>
            <c:strRef>
              <c:f>Sheet2!$BG$130</c:f>
              <c:strCache>
                <c:ptCount val="1"/>
                <c:pt idx="0">
                  <c:v>Armada</c:v>
                </c:pt>
              </c:strCache>
            </c:strRef>
          </c:tx>
          <c:dLbls>
            <c:dLbl>
              <c:idx val="0"/>
              <c:layout/>
              <c:showVal val="1"/>
              <c:showPercent val="1"/>
            </c:dLbl>
            <c:dLbl>
              <c:idx val="1"/>
              <c:layout/>
              <c:showVal val="1"/>
              <c:showPercent val="1"/>
            </c:dLbl>
            <c:dLbl>
              <c:idx val="2"/>
              <c:layout/>
              <c:showVal val="1"/>
              <c:showPercent val="1"/>
            </c:dLbl>
            <c:txPr>
              <a:bodyPr/>
              <a:lstStyle/>
              <a:p>
                <a:pPr>
                  <a:defRPr lang="id-ID" sz="1700" b="1"/>
                </a:pPr>
                <a:endParaRPr lang="en-US"/>
              </a:p>
            </c:txPr>
            <c:showVal val="1"/>
            <c:showLeaderLines val="1"/>
          </c:dLbls>
          <c:cat>
            <c:strRef>
              <c:f>Sheet2!$BF$131:$BF$133</c:f>
              <c:strCache>
                <c:ptCount val="3"/>
                <c:pt idx="0">
                  <c:v>10</c:v>
                </c:pt>
                <c:pt idx="1">
                  <c:v>20</c:v>
                </c:pt>
                <c:pt idx="2">
                  <c:v>&gt;20</c:v>
                </c:pt>
              </c:strCache>
            </c:strRef>
          </c:cat>
          <c:val>
            <c:numRef>
              <c:f>Sheet2!$BG$131:$BG$133</c:f>
              <c:numCache>
                <c:formatCode>_(* #,##0_);_(* \(#,##0\);_(* "-"_);_(@_)</c:formatCode>
                <c:ptCount val="3"/>
                <c:pt idx="0">
                  <c:v>3360020</c:v>
                </c:pt>
                <c:pt idx="1">
                  <c:v>1623130</c:v>
                </c:pt>
                <c:pt idx="2">
                  <c:v>1251986</c:v>
                </c:pt>
              </c:numCache>
            </c:numRef>
          </c:val>
        </c:ser>
        <c:firstSliceAng val="0"/>
      </c:pieChart>
    </c:plotArea>
    <c:legend>
      <c:legendPos val="r"/>
      <c:layout>
        <c:manualLayout>
          <c:xMode val="edge"/>
          <c:yMode val="edge"/>
          <c:x val="0.86359864391951124"/>
          <c:y val="0.4433990843169146"/>
          <c:w val="0.12098766763743557"/>
          <c:h val="0.22703637505434529"/>
        </c:manualLayout>
      </c:layout>
      <c:txPr>
        <a:bodyPr/>
        <a:lstStyle/>
        <a:p>
          <a:pPr>
            <a:defRPr lang="id-ID" sz="1800"/>
          </a:pPr>
          <a:endParaRPr lang="en-US"/>
        </a:p>
      </c:txPr>
    </c:legend>
    <c:plotVisOnly val="1"/>
    <c:dispBlanksAs val="zero"/>
  </c:chart>
  <c:externalData r:id="rId1"/>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529DCF3-6E57-4C45-B125-F48FA835EDF3}" type="doc">
      <dgm:prSet loTypeId="urn:microsoft.com/office/officeart/2008/layout/PictureStrips" loCatId="" qsTypeId="urn:microsoft.com/office/officeart/2005/8/quickstyle/simple4" qsCatId="simple" csTypeId="urn:microsoft.com/office/officeart/2005/8/colors/accent1_2" csCatId="accent1" phldr="1"/>
      <dgm:spPr/>
      <dgm:t>
        <a:bodyPr/>
        <a:lstStyle/>
        <a:p>
          <a:endParaRPr lang="en-US"/>
        </a:p>
      </dgm:t>
    </dgm:pt>
    <dgm:pt modelId="{2C4BBD92-5477-EA4D-BF87-C72583F8DB80}">
      <dgm:prSet custT="1"/>
      <dgm:spPr>
        <a:ln>
          <a:solidFill>
            <a:schemeClr val="tx1"/>
          </a:solidFill>
        </a:ln>
      </dgm:spPr>
      <dgm:t>
        <a:bodyPr/>
        <a:lstStyle/>
        <a:p>
          <a:pPr rtl="0"/>
          <a:r>
            <a:rPr lang="en-US" sz="1400" b="1" dirty="0" smtClean="0"/>
            <a:t>INDONESIAN LAW No. 22 YEAR 2009 ABOUT TRAFFIC AND ROAD TRANSPORTATION REGULATIONS</a:t>
          </a:r>
          <a:endParaRPr lang="en-US" sz="1400" b="1" dirty="0"/>
        </a:p>
      </dgm:t>
    </dgm:pt>
    <dgm:pt modelId="{50FB99C7-DB15-B94C-B5F4-DE40447BC355}" type="parTrans" cxnId="{BCA45A61-E5DF-7048-B3B2-D573442E1DDA}">
      <dgm:prSet/>
      <dgm:spPr/>
      <dgm:t>
        <a:bodyPr/>
        <a:lstStyle/>
        <a:p>
          <a:endParaRPr lang="en-US" sz="2000"/>
        </a:p>
      </dgm:t>
    </dgm:pt>
    <dgm:pt modelId="{4B05582C-B74E-9D47-9872-76AB3DA39A70}" type="sibTrans" cxnId="{BCA45A61-E5DF-7048-B3B2-D573442E1DDA}">
      <dgm:prSet/>
      <dgm:spPr/>
      <dgm:t>
        <a:bodyPr/>
        <a:lstStyle/>
        <a:p>
          <a:endParaRPr lang="en-US" sz="2000"/>
        </a:p>
      </dgm:t>
    </dgm:pt>
    <dgm:pt modelId="{5262075E-07F1-CB4D-BD88-C83D2F050F1B}">
      <dgm:prSet custT="1"/>
      <dgm:spPr>
        <a:ln>
          <a:solidFill>
            <a:schemeClr val="tx1"/>
          </a:solidFill>
        </a:ln>
      </dgm:spPr>
      <dgm:t>
        <a:bodyPr/>
        <a:lstStyle/>
        <a:p>
          <a:pPr rtl="0"/>
          <a:r>
            <a:rPr lang="en-US" sz="1400" b="1" dirty="0" smtClean="0"/>
            <a:t>PRESIDENT DECREE NP. 74    YEAR    2014    ABOUT ROAD TRANSPORTATION</a:t>
          </a:r>
          <a:endParaRPr lang="en-US" sz="1400" b="1" dirty="0"/>
        </a:p>
      </dgm:t>
    </dgm:pt>
    <dgm:pt modelId="{E045A101-D1D2-FB4F-82E7-AD031FAE4A7E}" type="parTrans" cxnId="{F4EF2CD9-9E51-C84D-BE34-7144068F2BFE}">
      <dgm:prSet/>
      <dgm:spPr/>
      <dgm:t>
        <a:bodyPr/>
        <a:lstStyle/>
        <a:p>
          <a:endParaRPr lang="en-US" sz="2000"/>
        </a:p>
      </dgm:t>
    </dgm:pt>
    <dgm:pt modelId="{1454887D-8F6B-AA41-804E-DC781BFB014C}" type="sibTrans" cxnId="{F4EF2CD9-9E51-C84D-BE34-7144068F2BFE}">
      <dgm:prSet/>
      <dgm:spPr/>
      <dgm:t>
        <a:bodyPr/>
        <a:lstStyle/>
        <a:p>
          <a:endParaRPr lang="en-US" sz="2000"/>
        </a:p>
      </dgm:t>
    </dgm:pt>
    <dgm:pt modelId="{2F4C03B5-EB1C-1A4A-BCBA-6116B9078C32}">
      <dgm:prSet custT="1"/>
      <dgm:spPr>
        <a:ln>
          <a:solidFill>
            <a:schemeClr val="tx1"/>
          </a:solidFill>
        </a:ln>
      </dgm:spPr>
      <dgm:t>
        <a:bodyPr/>
        <a:lstStyle/>
        <a:p>
          <a:pPr rtl="0"/>
          <a:r>
            <a:rPr lang="en-US" sz="1400" b="1" dirty="0" smtClean="0"/>
            <a:t>DIRECTOR GENERAL OF LAND TRANSPORT DECISION NUMBER:    SK.725/AJ.302/DRJD/2004    ABOUT DANGEROUS GOODS REGULATIONS </a:t>
          </a:r>
          <a:endParaRPr lang="en-US" sz="1400" b="1" dirty="0"/>
        </a:p>
      </dgm:t>
    </dgm:pt>
    <dgm:pt modelId="{A58E6AB2-56B5-A143-A971-5307E36EF4BC}" type="parTrans" cxnId="{575F3D99-2AB6-4444-A1E0-93B3EF01A3D6}">
      <dgm:prSet/>
      <dgm:spPr/>
      <dgm:t>
        <a:bodyPr/>
        <a:lstStyle/>
        <a:p>
          <a:endParaRPr lang="en-US" sz="2000"/>
        </a:p>
      </dgm:t>
    </dgm:pt>
    <dgm:pt modelId="{1956482C-E9C2-D247-A772-BE32453B0F1D}" type="sibTrans" cxnId="{575F3D99-2AB6-4444-A1E0-93B3EF01A3D6}">
      <dgm:prSet/>
      <dgm:spPr/>
      <dgm:t>
        <a:bodyPr/>
        <a:lstStyle/>
        <a:p>
          <a:endParaRPr lang="en-US" sz="2000"/>
        </a:p>
      </dgm:t>
    </dgm:pt>
    <dgm:pt modelId="{B6CC2622-1DCA-7149-83FF-083394614909}">
      <dgm:prSet custT="1"/>
      <dgm:spPr>
        <a:ln>
          <a:solidFill>
            <a:schemeClr val="tx1"/>
          </a:solidFill>
        </a:ln>
      </dgm:spPr>
      <dgm:t>
        <a:bodyPr/>
        <a:lstStyle/>
        <a:p>
          <a:pPr algn="l" rtl="0"/>
          <a:r>
            <a:rPr lang="en-US" sz="1400" b="1" dirty="0" smtClean="0"/>
            <a:t>DIRECTOR GENERAL OF LAND TRANSPORT DECISION NUMBER: </a:t>
          </a:r>
          <a:r>
            <a:rPr lang="de-DE" sz="1400" b="1" dirty="0" smtClean="0"/>
            <a:t>SK.4428/AJ.003/DRJD/2012 ABOUT HEAVY CARGO REGULATIONS</a:t>
          </a:r>
          <a:r>
            <a:rPr lang="en-US" sz="1400" b="1" dirty="0" smtClean="0"/>
            <a:t>  </a:t>
          </a:r>
          <a:endParaRPr lang="en-US" sz="1400" b="1" dirty="0"/>
        </a:p>
      </dgm:t>
    </dgm:pt>
    <dgm:pt modelId="{F1B5BCC8-592B-1247-A121-AEC6B0C0919A}" type="parTrans" cxnId="{A51D6474-C03A-CC49-8F14-E12F6FC13AAA}">
      <dgm:prSet/>
      <dgm:spPr/>
      <dgm:t>
        <a:bodyPr/>
        <a:lstStyle/>
        <a:p>
          <a:endParaRPr lang="en-US" sz="2000"/>
        </a:p>
      </dgm:t>
    </dgm:pt>
    <dgm:pt modelId="{C16BAAF4-43AD-D844-B479-49718312D314}" type="sibTrans" cxnId="{A51D6474-C03A-CC49-8F14-E12F6FC13AAA}">
      <dgm:prSet/>
      <dgm:spPr/>
      <dgm:t>
        <a:bodyPr/>
        <a:lstStyle/>
        <a:p>
          <a:endParaRPr lang="en-US" sz="2000"/>
        </a:p>
      </dgm:t>
    </dgm:pt>
    <dgm:pt modelId="{6D8339F1-616A-5741-AD46-1666F29F913A}">
      <dgm:prSet custT="1"/>
      <dgm:spPr>
        <a:ln>
          <a:solidFill>
            <a:schemeClr val="tx1"/>
          </a:solidFill>
        </a:ln>
      </dgm:spPr>
      <dgm:t>
        <a:bodyPr/>
        <a:lstStyle/>
        <a:p>
          <a:pPr rtl="0"/>
          <a:r>
            <a:rPr lang="en-US" sz="1400" b="1" dirty="0" smtClean="0"/>
            <a:t>MINISTRY OF TRANSPORTATION DECISION  KM. 69 YEAR 1993 ABOUT ROAD TRANSPORTATION ESTABLISHMENT </a:t>
          </a:r>
          <a:endParaRPr lang="en-US" sz="1400" b="1" dirty="0"/>
        </a:p>
      </dgm:t>
    </dgm:pt>
    <dgm:pt modelId="{3B39D68A-3A42-FB44-A94B-1DFFEFA35090}" type="sibTrans" cxnId="{B56FB4E3-4807-3841-A324-3970F1B0F748}">
      <dgm:prSet/>
      <dgm:spPr/>
      <dgm:t>
        <a:bodyPr/>
        <a:lstStyle/>
        <a:p>
          <a:endParaRPr lang="en-US" sz="2000"/>
        </a:p>
      </dgm:t>
    </dgm:pt>
    <dgm:pt modelId="{BF963699-2C5C-C742-9EEB-D6A163456276}" type="parTrans" cxnId="{B56FB4E3-4807-3841-A324-3970F1B0F748}">
      <dgm:prSet/>
      <dgm:spPr/>
      <dgm:t>
        <a:bodyPr/>
        <a:lstStyle/>
        <a:p>
          <a:endParaRPr lang="en-US" sz="2000"/>
        </a:p>
      </dgm:t>
    </dgm:pt>
    <dgm:pt modelId="{5F4AC502-F275-8546-9D3A-E60302EAF297}" type="pres">
      <dgm:prSet presAssocID="{E529DCF3-6E57-4C45-B125-F48FA835EDF3}" presName="Name0" presStyleCnt="0">
        <dgm:presLayoutVars>
          <dgm:dir/>
          <dgm:resizeHandles val="exact"/>
        </dgm:presLayoutVars>
      </dgm:prSet>
      <dgm:spPr/>
      <dgm:t>
        <a:bodyPr/>
        <a:lstStyle/>
        <a:p>
          <a:endParaRPr lang="id-ID"/>
        </a:p>
      </dgm:t>
    </dgm:pt>
    <dgm:pt modelId="{F1FF9B7C-BC71-6540-8D89-334072233484}" type="pres">
      <dgm:prSet presAssocID="{2C4BBD92-5477-EA4D-BF87-C72583F8DB80}" presName="composite" presStyleCnt="0"/>
      <dgm:spPr/>
    </dgm:pt>
    <dgm:pt modelId="{9243A20D-B78E-7144-AE37-3E95947C1EB2}" type="pres">
      <dgm:prSet presAssocID="{2C4BBD92-5477-EA4D-BF87-C72583F8DB80}" presName="rect1" presStyleLbl="trAlignAcc1" presStyleIdx="0" presStyleCnt="5">
        <dgm:presLayoutVars>
          <dgm:bulletEnabled val="1"/>
        </dgm:presLayoutVars>
      </dgm:prSet>
      <dgm:spPr/>
      <dgm:t>
        <a:bodyPr/>
        <a:lstStyle/>
        <a:p>
          <a:endParaRPr lang="id-ID"/>
        </a:p>
      </dgm:t>
    </dgm:pt>
    <dgm:pt modelId="{3943AD5B-1FC9-C642-AB4D-84870F8CE28C}" type="pres">
      <dgm:prSet presAssocID="{2C4BBD92-5477-EA4D-BF87-C72583F8DB80}" presName="rect2" presStyleLbl="fgImgPlace1" presStyleIdx="0" presStyleCnt="5"/>
      <dgm:spPr>
        <a:solidFill>
          <a:srgbClr val="FF0000"/>
        </a:solidFill>
        <a:ln>
          <a:solidFill>
            <a:srgbClr val="FF0000"/>
          </a:solidFill>
        </a:ln>
      </dgm:spPr>
    </dgm:pt>
    <dgm:pt modelId="{D5997DC0-B31A-164E-9C42-9A402E6F11A6}" type="pres">
      <dgm:prSet presAssocID="{4B05582C-B74E-9D47-9872-76AB3DA39A70}" presName="sibTrans" presStyleCnt="0"/>
      <dgm:spPr/>
    </dgm:pt>
    <dgm:pt modelId="{1AE39D02-9175-3142-847A-53A86EE35F71}" type="pres">
      <dgm:prSet presAssocID="{5262075E-07F1-CB4D-BD88-C83D2F050F1B}" presName="composite" presStyleCnt="0"/>
      <dgm:spPr/>
    </dgm:pt>
    <dgm:pt modelId="{08B7E637-4F86-9A48-8947-E7D0CA081D20}" type="pres">
      <dgm:prSet presAssocID="{5262075E-07F1-CB4D-BD88-C83D2F050F1B}" presName="rect1" presStyleLbl="trAlignAcc1" presStyleIdx="1" presStyleCnt="5" custLinFactNeighborX="105" custLinFactNeighborY="2933">
        <dgm:presLayoutVars>
          <dgm:bulletEnabled val="1"/>
        </dgm:presLayoutVars>
      </dgm:prSet>
      <dgm:spPr/>
      <dgm:t>
        <a:bodyPr/>
        <a:lstStyle/>
        <a:p>
          <a:endParaRPr lang="id-ID"/>
        </a:p>
      </dgm:t>
    </dgm:pt>
    <dgm:pt modelId="{366CC1B3-57EC-7649-BA3A-9EF60C534306}" type="pres">
      <dgm:prSet presAssocID="{5262075E-07F1-CB4D-BD88-C83D2F050F1B}" presName="rect2" presStyleLbl="fgImgPlace1" presStyleIdx="1" presStyleCnt="5"/>
      <dgm:spPr>
        <a:solidFill>
          <a:srgbClr val="FF0000"/>
        </a:solidFill>
        <a:ln>
          <a:solidFill>
            <a:srgbClr val="FF0000"/>
          </a:solidFill>
        </a:ln>
      </dgm:spPr>
    </dgm:pt>
    <dgm:pt modelId="{CD701988-8AF3-BD43-9A92-DD3BDEC78F60}" type="pres">
      <dgm:prSet presAssocID="{1454887D-8F6B-AA41-804E-DC781BFB014C}" presName="sibTrans" presStyleCnt="0"/>
      <dgm:spPr/>
    </dgm:pt>
    <dgm:pt modelId="{348A32A9-E78E-1C44-A469-A432F9D42E81}" type="pres">
      <dgm:prSet presAssocID="{6D8339F1-616A-5741-AD46-1666F29F913A}" presName="composite" presStyleCnt="0"/>
      <dgm:spPr/>
    </dgm:pt>
    <dgm:pt modelId="{C1DC8FCD-2804-7C49-9D35-2FE905AFC577}" type="pres">
      <dgm:prSet presAssocID="{6D8339F1-616A-5741-AD46-1666F29F913A}" presName="rect1" presStyleLbl="trAlignAcc1" presStyleIdx="2" presStyleCnt="5" custLinFactNeighborX="-813" custLinFactNeighborY="3450">
        <dgm:presLayoutVars>
          <dgm:bulletEnabled val="1"/>
        </dgm:presLayoutVars>
      </dgm:prSet>
      <dgm:spPr/>
      <dgm:t>
        <a:bodyPr/>
        <a:lstStyle/>
        <a:p>
          <a:endParaRPr lang="id-ID"/>
        </a:p>
      </dgm:t>
    </dgm:pt>
    <dgm:pt modelId="{F9EAABFF-B116-3E4F-A588-5D1EC6AA3544}" type="pres">
      <dgm:prSet presAssocID="{6D8339F1-616A-5741-AD46-1666F29F913A}" presName="rect2" presStyleLbl="fgImgPlace1" presStyleIdx="2" presStyleCnt="5"/>
      <dgm:spPr>
        <a:solidFill>
          <a:srgbClr val="FF0000"/>
        </a:solidFill>
        <a:ln>
          <a:solidFill>
            <a:srgbClr val="FF0000"/>
          </a:solidFill>
        </a:ln>
      </dgm:spPr>
    </dgm:pt>
    <dgm:pt modelId="{C83D4866-3519-AF46-869E-0B99D7AD4987}" type="pres">
      <dgm:prSet presAssocID="{3B39D68A-3A42-FB44-A94B-1DFFEFA35090}" presName="sibTrans" presStyleCnt="0"/>
      <dgm:spPr/>
    </dgm:pt>
    <dgm:pt modelId="{9D030399-9D92-784F-B53C-B5B9EA47B677}" type="pres">
      <dgm:prSet presAssocID="{2F4C03B5-EB1C-1A4A-BCBA-6116B9078C32}" presName="composite" presStyleCnt="0"/>
      <dgm:spPr/>
    </dgm:pt>
    <dgm:pt modelId="{8B423AE9-EAB2-5842-8395-63030BE19946}" type="pres">
      <dgm:prSet presAssocID="{2F4C03B5-EB1C-1A4A-BCBA-6116B9078C32}" presName="rect1" presStyleLbl="trAlignAcc1" presStyleIdx="3" presStyleCnt="5">
        <dgm:presLayoutVars>
          <dgm:bulletEnabled val="1"/>
        </dgm:presLayoutVars>
      </dgm:prSet>
      <dgm:spPr/>
      <dgm:t>
        <a:bodyPr/>
        <a:lstStyle/>
        <a:p>
          <a:endParaRPr lang="id-ID"/>
        </a:p>
      </dgm:t>
    </dgm:pt>
    <dgm:pt modelId="{1479EB7A-9CFD-D04D-B82F-334CA44927FA}" type="pres">
      <dgm:prSet presAssocID="{2F4C03B5-EB1C-1A4A-BCBA-6116B9078C32}" presName="rect2" presStyleLbl="fgImgPlace1" presStyleIdx="3" presStyleCnt="5"/>
      <dgm:spPr>
        <a:solidFill>
          <a:srgbClr val="FF0000"/>
        </a:solidFill>
        <a:ln>
          <a:solidFill>
            <a:srgbClr val="FF0000"/>
          </a:solidFill>
        </a:ln>
      </dgm:spPr>
    </dgm:pt>
    <dgm:pt modelId="{2A14E147-BB6E-D542-A3E6-06D7CD5F1BB0}" type="pres">
      <dgm:prSet presAssocID="{1956482C-E9C2-D247-A772-BE32453B0F1D}" presName="sibTrans" presStyleCnt="0"/>
      <dgm:spPr/>
    </dgm:pt>
    <dgm:pt modelId="{5B9BF17C-A0D5-1045-B56A-7EC383C07219}" type="pres">
      <dgm:prSet presAssocID="{B6CC2622-1DCA-7149-83FF-083394614909}" presName="composite" presStyleCnt="0"/>
      <dgm:spPr/>
    </dgm:pt>
    <dgm:pt modelId="{A5558F30-981C-9B4D-98A0-31E61418F536}" type="pres">
      <dgm:prSet presAssocID="{B6CC2622-1DCA-7149-83FF-083394614909}" presName="rect1" presStyleLbl="trAlignAcc1" presStyleIdx="4" presStyleCnt="5" custScaleX="142004">
        <dgm:presLayoutVars>
          <dgm:bulletEnabled val="1"/>
        </dgm:presLayoutVars>
      </dgm:prSet>
      <dgm:spPr/>
      <dgm:t>
        <a:bodyPr/>
        <a:lstStyle/>
        <a:p>
          <a:endParaRPr lang="id-ID"/>
        </a:p>
      </dgm:t>
    </dgm:pt>
    <dgm:pt modelId="{2FBD978D-E10F-8249-A90B-5F6001101B93}" type="pres">
      <dgm:prSet presAssocID="{B6CC2622-1DCA-7149-83FF-083394614909}" presName="rect2" presStyleLbl="fgImgPlace1" presStyleIdx="4" presStyleCnt="5" custFlipHor="0" custScaleX="91619" custLinFactX="-100000" custLinFactNeighborX="-133804" custLinFactNeighborY="536"/>
      <dgm:spPr>
        <a:solidFill>
          <a:srgbClr val="FF0000"/>
        </a:solidFill>
        <a:ln>
          <a:solidFill>
            <a:srgbClr val="FF0000"/>
          </a:solidFill>
        </a:ln>
      </dgm:spPr>
    </dgm:pt>
  </dgm:ptLst>
  <dgm:cxnLst>
    <dgm:cxn modelId="{DC226D1E-1609-455B-B6B4-BAE8EE608F5E}" type="presOf" srcId="{6D8339F1-616A-5741-AD46-1666F29F913A}" destId="{C1DC8FCD-2804-7C49-9D35-2FE905AFC577}" srcOrd="0" destOrd="0" presId="urn:microsoft.com/office/officeart/2008/layout/PictureStrips"/>
    <dgm:cxn modelId="{B6A92310-8F23-4D8B-91F7-A856568CD38E}" type="presOf" srcId="{2F4C03B5-EB1C-1A4A-BCBA-6116B9078C32}" destId="{8B423AE9-EAB2-5842-8395-63030BE19946}" srcOrd="0" destOrd="0" presId="urn:microsoft.com/office/officeart/2008/layout/PictureStrips"/>
    <dgm:cxn modelId="{F4EF2CD9-9E51-C84D-BE34-7144068F2BFE}" srcId="{E529DCF3-6E57-4C45-B125-F48FA835EDF3}" destId="{5262075E-07F1-CB4D-BD88-C83D2F050F1B}" srcOrd="1" destOrd="0" parTransId="{E045A101-D1D2-FB4F-82E7-AD031FAE4A7E}" sibTransId="{1454887D-8F6B-AA41-804E-DC781BFB014C}"/>
    <dgm:cxn modelId="{E458B98F-A74D-4788-A06B-6991970E6F02}" type="presOf" srcId="{2C4BBD92-5477-EA4D-BF87-C72583F8DB80}" destId="{9243A20D-B78E-7144-AE37-3E95947C1EB2}" srcOrd="0" destOrd="0" presId="urn:microsoft.com/office/officeart/2008/layout/PictureStrips"/>
    <dgm:cxn modelId="{575F3D99-2AB6-4444-A1E0-93B3EF01A3D6}" srcId="{E529DCF3-6E57-4C45-B125-F48FA835EDF3}" destId="{2F4C03B5-EB1C-1A4A-BCBA-6116B9078C32}" srcOrd="3" destOrd="0" parTransId="{A58E6AB2-56B5-A143-A971-5307E36EF4BC}" sibTransId="{1956482C-E9C2-D247-A772-BE32453B0F1D}"/>
    <dgm:cxn modelId="{44561FE0-D528-4B07-8CE2-B93A9E089DDE}" type="presOf" srcId="{5262075E-07F1-CB4D-BD88-C83D2F050F1B}" destId="{08B7E637-4F86-9A48-8947-E7D0CA081D20}" srcOrd="0" destOrd="0" presId="urn:microsoft.com/office/officeart/2008/layout/PictureStrips"/>
    <dgm:cxn modelId="{A51D6474-C03A-CC49-8F14-E12F6FC13AAA}" srcId="{E529DCF3-6E57-4C45-B125-F48FA835EDF3}" destId="{B6CC2622-1DCA-7149-83FF-083394614909}" srcOrd="4" destOrd="0" parTransId="{F1B5BCC8-592B-1247-A121-AEC6B0C0919A}" sibTransId="{C16BAAF4-43AD-D844-B479-49718312D314}"/>
    <dgm:cxn modelId="{8D8C348F-8A66-4E81-9971-0EF67D073F93}" type="presOf" srcId="{E529DCF3-6E57-4C45-B125-F48FA835EDF3}" destId="{5F4AC502-F275-8546-9D3A-E60302EAF297}" srcOrd="0" destOrd="0" presId="urn:microsoft.com/office/officeart/2008/layout/PictureStrips"/>
    <dgm:cxn modelId="{BCA45A61-E5DF-7048-B3B2-D573442E1DDA}" srcId="{E529DCF3-6E57-4C45-B125-F48FA835EDF3}" destId="{2C4BBD92-5477-EA4D-BF87-C72583F8DB80}" srcOrd="0" destOrd="0" parTransId="{50FB99C7-DB15-B94C-B5F4-DE40447BC355}" sibTransId="{4B05582C-B74E-9D47-9872-76AB3DA39A70}"/>
    <dgm:cxn modelId="{B56FB4E3-4807-3841-A324-3970F1B0F748}" srcId="{E529DCF3-6E57-4C45-B125-F48FA835EDF3}" destId="{6D8339F1-616A-5741-AD46-1666F29F913A}" srcOrd="2" destOrd="0" parTransId="{BF963699-2C5C-C742-9EEB-D6A163456276}" sibTransId="{3B39D68A-3A42-FB44-A94B-1DFFEFA35090}"/>
    <dgm:cxn modelId="{A7ABF4FF-D462-4C8E-9780-CC30E6DABAD0}" type="presOf" srcId="{B6CC2622-1DCA-7149-83FF-083394614909}" destId="{A5558F30-981C-9B4D-98A0-31E61418F536}" srcOrd="0" destOrd="0" presId="urn:microsoft.com/office/officeart/2008/layout/PictureStrips"/>
    <dgm:cxn modelId="{9593FC21-B397-4CD8-B6C6-B890EF82F282}" type="presParOf" srcId="{5F4AC502-F275-8546-9D3A-E60302EAF297}" destId="{F1FF9B7C-BC71-6540-8D89-334072233484}" srcOrd="0" destOrd="0" presId="urn:microsoft.com/office/officeart/2008/layout/PictureStrips"/>
    <dgm:cxn modelId="{4FFD984A-42F1-470C-BDA0-5E578427FE2E}" type="presParOf" srcId="{F1FF9B7C-BC71-6540-8D89-334072233484}" destId="{9243A20D-B78E-7144-AE37-3E95947C1EB2}" srcOrd="0" destOrd="0" presId="urn:microsoft.com/office/officeart/2008/layout/PictureStrips"/>
    <dgm:cxn modelId="{C4289C0F-912F-4F6E-8607-D5711DBD7C02}" type="presParOf" srcId="{F1FF9B7C-BC71-6540-8D89-334072233484}" destId="{3943AD5B-1FC9-C642-AB4D-84870F8CE28C}" srcOrd="1" destOrd="0" presId="urn:microsoft.com/office/officeart/2008/layout/PictureStrips"/>
    <dgm:cxn modelId="{C602A96F-4723-4C27-8325-EFB737836130}" type="presParOf" srcId="{5F4AC502-F275-8546-9D3A-E60302EAF297}" destId="{D5997DC0-B31A-164E-9C42-9A402E6F11A6}" srcOrd="1" destOrd="0" presId="urn:microsoft.com/office/officeart/2008/layout/PictureStrips"/>
    <dgm:cxn modelId="{A4A3ED12-8232-4A1C-91B1-A42F5CF672A4}" type="presParOf" srcId="{5F4AC502-F275-8546-9D3A-E60302EAF297}" destId="{1AE39D02-9175-3142-847A-53A86EE35F71}" srcOrd="2" destOrd="0" presId="urn:microsoft.com/office/officeart/2008/layout/PictureStrips"/>
    <dgm:cxn modelId="{68F3DAD7-73CD-4C90-ACC3-42A7C13932CE}" type="presParOf" srcId="{1AE39D02-9175-3142-847A-53A86EE35F71}" destId="{08B7E637-4F86-9A48-8947-E7D0CA081D20}" srcOrd="0" destOrd="0" presId="urn:microsoft.com/office/officeart/2008/layout/PictureStrips"/>
    <dgm:cxn modelId="{4DE40CBA-8F20-49CE-8720-0AA0EFA107BE}" type="presParOf" srcId="{1AE39D02-9175-3142-847A-53A86EE35F71}" destId="{366CC1B3-57EC-7649-BA3A-9EF60C534306}" srcOrd="1" destOrd="0" presId="urn:microsoft.com/office/officeart/2008/layout/PictureStrips"/>
    <dgm:cxn modelId="{383C4E3A-8F93-47F0-A55D-1955AE51E62C}" type="presParOf" srcId="{5F4AC502-F275-8546-9D3A-E60302EAF297}" destId="{CD701988-8AF3-BD43-9A92-DD3BDEC78F60}" srcOrd="3" destOrd="0" presId="urn:microsoft.com/office/officeart/2008/layout/PictureStrips"/>
    <dgm:cxn modelId="{14BFFD37-9653-462A-A6D9-59CF80AB07D1}" type="presParOf" srcId="{5F4AC502-F275-8546-9D3A-E60302EAF297}" destId="{348A32A9-E78E-1C44-A469-A432F9D42E81}" srcOrd="4" destOrd="0" presId="urn:microsoft.com/office/officeart/2008/layout/PictureStrips"/>
    <dgm:cxn modelId="{C9F9A886-83DA-4F2F-AAEF-62BE25C4EEED}" type="presParOf" srcId="{348A32A9-E78E-1C44-A469-A432F9D42E81}" destId="{C1DC8FCD-2804-7C49-9D35-2FE905AFC577}" srcOrd="0" destOrd="0" presId="urn:microsoft.com/office/officeart/2008/layout/PictureStrips"/>
    <dgm:cxn modelId="{07B2137E-CCBE-402F-9C2F-582CC4294028}" type="presParOf" srcId="{348A32A9-E78E-1C44-A469-A432F9D42E81}" destId="{F9EAABFF-B116-3E4F-A588-5D1EC6AA3544}" srcOrd="1" destOrd="0" presId="urn:microsoft.com/office/officeart/2008/layout/PictureStrips"/>
    <dgm:cxn modelId="{0B668B24-A4B1-4DAA-9FE8-BC6DA0736F86}" type="presParOf" srcId="{5F4AC502-F275-8546-9D3A-E60302EAF297}" destId="{C83D4866-3519-AF46-869E-0B99D7AD4987}" srcOrd="5" destOrd="0" presId="urn:microsoft.com/office/officeart/2008/layout/PictureStrips"/>
    <dgm:cxn modelId="{C1CEE738-A366-407A-B0D6-0480D1F6EC7D}" type="presParOf" srcId="{5F4AC502-F275-8546-9D3A-E60302EAF297}" destId="{9D030399-9D92-784F-B53C-B5B9EA47B677}" srcOrd="6" destOrd="0" presId="urn:microsoft.com/office/officeart/2008/layout/PictureStrips"/>
    <dgm:cxn modelId="{36E8D94B-62A8-4EDE-ABF6-7FF2BF8EBB2C}" type="presParOf" srcId="{9D030399-9D92-784F-B53C-B5B9EA47B677}" destId="{8B423AE9-EAB2-5842-8395-63030BE19946}" srcOrd="0" destOrd="0" presId="urn:microsoft.com/office/officeart/2008/layout/PictureStrips"/>
    <dgm:cxn modelId="{C278CEA8-F5EC-4CB2-8677-FF5AFC4085BC}" type="presParOf" srcId="{9D030399-9D92-784F-B53C-B5B9EA47B677}" destId="{1479EB7A-9CFD-D04D-B82F-334CA44927FA}" srcOrd="1" destOrd="0" presId="urn:microsoft.com/office/officeart/2008/layout/PictureStrips"/>
    <dgm:cxn modelId="{B0EA5D53-CF6A-4332-8C38-A191713B0983}" type="presParOf" srcId="{5F4AC502-F275-8546-9D3A-E60302EAF297}" destId="{2A14E147-BB6E-D542-A3E6-06D7CD5F1BB0}" srcOrd="7" destOrd="0" presId="urn:microsoft.com/office/officeart/2008/layout/PictureStrips"/>
    <dgm:cxn modelId="{EFFDE420-D33F-4860-8927-A860E7B186AC}" type="presParOf" srcId="{5F4AC502-F275-8546-9D3A-E60302EAF297}" destId="{5B9BF17C-A0D5-1045-B56A-7EC383C07219}" srcOrd="8" destOrd="0" presId="urn:microsoft.com/office/officeart/2008/layout/PictureStrips"/>
    <dgm:cxn modelId="{B01E1B66-59D7-4AA9-A9DB-3CEE8F1B7048}" type="presParOf" srcId="{5B9BF17C-A0D5-1045-B56A-7EC383C07219}" destId="{A5558F30-981C-9B4D-98A0-31E61418F536}" srcOrd="0" destOrd="0" presId="urn:microsoft.com/office/officeart/2008/layout/PictureStrips"/>
    <dgm:cxn modelId="{2CA5E8E7-9FB6-4F7C-B349-D8EE093BF94C}" type="presParOf" srcId="{5B9BF17C-A0D5-1045-B56A-7EC383C07219}" destId="{2FBD978D-E10F-8249-A90B-5F6001101B93}" srcOrd="1" destOrd="0" presId="urn:microsoft.com/office/officeart/2008/layout/PictureStrips"/>
  </dgm:cxnLst>
  <dgm:bg/>
  <dgm:whole/>
</dgm:dataModel>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E3F2F4A-E5AF-4564-9B39-07B054F3B6E5}" type="datetimeFigureOut">
              <a:rPr lang="en-US" smtClean="0"/>
              <a:pPr/>
              <a:t>7/18/2017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E11590B-0701-4216-8009-45A53EA6D6ED}" type="slidenum">
              <a:rPr lang="en-US" smtClean="0"/>
              <a:pPr/>
              <a:t>‹#›</a:t>
            </a:fld>
            <a:endParaRPr lang="en-US"/>
          </a:p>
        </p:txBody>
      </p:sp>
    </p:spTree>
    <p:extLst>
      <p:ext uri="{BB962C8B-B14F-4D97-AF65-F5344CB8AC3E}">
        <p14:creationId xmlns="" xmlns:p14="http://schemas.microsoft.com/office/powerpoint/2010/main" val="27618060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p:spPr>
        <p:txBody>
          <a:bodyPr/>
          <a:lstStyle/>
          <a:p>
            <a:endParaRPr lang="en-US" smtClean="0"/>
          </a:p>
        </p:txBody>
      </p:sp>
      <p:sp>
        <p:nvSpPr>
          <p:cNvPr id="109572" name="Slide Number Placeholder 3"/>
          <p:cNvSpPr>
            <a:spLocks noGrp="1"/>
          </p:cNvSpPr>
          <p:nvPr>
            <p:ph type="sldNum" sz="quarter" idx="5"/>
          </p:nvPr>
        </p:nvSpPr>
        <p:spPr>
          <a:noFill/>
          <a:ln>
            <a:miter lim="800000"/>
            <a:headEnd/>
            <a:tailEnd/>
          </a:ln>
        </p:spPr>
        <p:txBody>
          <a:bodyPr/>
          <a:lstStyle/>
          <a:p>
            <a:fld id="{C3CC1AE3-92EF-48DD-9B30-B0D5243804C9}" type="slidenum">
              <a:rPr lang="en-US" altLang="ko-KR" smtClean="0">
                <a:ea typeface="Gulim" pitchFamily="34" charset="-127"/>
              </a:rPr>
              <a:pPr/>
              <a:t>3</a:t>
            </a:fld>
            <a:endParaRPr lang="en-US" altLang="ko-KR" smtClean="0">
              <a:ea typeface="Gulim" pitchFamily="34" charset="-127"/>
            </a:endParaRPr>
          </a:p>
        </p:txBody>
      </p:sp>
    </p:spTree>
    <p:extLst>
      <p:ext uri="{BB962C8B-B14F-4D97-AF65-F5344CB8AC3E}">
        <p14:creationId xmlns="" xmlns:p14="http://schemas.microsoft.com/office/powerpoint/2010/main" val="26945924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noFill/>
        </p:spPr>
        <p:txBody>
          <a:bodyPr/>
          <a:lstStyle/>
          <a:p>
            <a:endParaRPr lang="en-US" smtClean="0"/>
          </a:p>
        </p:txBody>
      </p:sp>
      <p:sp>
        <p:nvSpPr>
          <p:cNvPr id="109572" name="Slide Number Placeholder 3"/>
          <p:cNvSpPr>
            <a:spLocks noGrp="1"/>
          </p:cNvSpPr>
          <p:nvPr>
            <p:ph type="sldNum" sz="quarter" idx="5"/>
          </p:nvPr>
        </p:nvSpPr>
        <p:spPr>
          <a:noFill/>
          <a:ln>
            <a:miter lim="800000"/>
            <a:headEnd/>
            <a:tailEnd/>
          </a:ln>
        </p:spPr>
        <p:txBody>
          <a:bodyPr/>
          <a:lstStyle/>
          <a:p>
            <a:fld id="{C3CC1AE3-92EF-48DD-9B30-B0D5243804C9}" type="slidenum">
              <a:rPr lang="en-US" altLang="ko-KR" smtClean="0">
                <a:ea typeface="Gulim" pitchFamily="34" charset="-127"/>
              </a:rPr>
              <a:pPr/>
              <a:t>4</a:t>
            </a:fld>
            <a:endParaRPr lang="en-US" altLang="ko-KR" smtClean="0">
              <a:ea typeface="Gulim" pitchFamily="34" charset="-127"/>
            </a:endParaRPr>
          </a:p>
        </p:txBody>
      </p:sp>
    </p:spTree>
    <p:extLst>
      <p:ext uri="{BB962C8B-B14F-4D97-AF65-F5344CB8AC3E}">
        <p14:creationId xmlns="" xmlns:p14="http://schemas.microsoft.com/office/powerpoint/2010/main" val="10820695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p:spPr>
      </p:sp>
      <p:sp>
        <p:nvSpPr>
          <p:cNvPr id="53251" name="Notes Placeholder 2"/>
          <p:cNvSpPr>
            <a:spLocks noGrp="1"/>
          </p:cNvSpPr>
          <p:nvPr>
            <p:ph type="body" idx="1"/>
          </p:nvPr>
        </p:nvSpPr>
        <p:spPr bwMode="auto">
          <a:noFill/>
        </p:spPr>
        <p:txBody>
          <a:bodyPr wrap="square" numCol="1" anchor="t" anchorCtr="0" compatLnSpc="1">
            <a:prstTxWarp prst="textNoShape">
              <a:avLst/>
            </a:prstTxWarp>
          </a:bodyPr>
          <a:lstStyle/>
          <a:p>
            <a:endParaRPr lang="id-ID" smtClean="0"/>
          </a:p>
        </p:txBody>
      </p:sp>
      <p:sp>
        <p:nvSpPr>
          <p:cNvPr id="4" name="Slide Number Placeholder 3"/>
          <p:cNvSpPr>
            <a:spLocks noGrp="1"/>
          </p:cNvSpPr>
          <p:nvPr>
            <p:ph type="sldNum" sz="quarter" idx="5"/>
          </p:nvPr>
        </p:nvSpPr>
        <p:spPr/>
        <p:txBody>
          <a:bodyPr/>
          <a:lstStyle/>
          <a:p>
            <a:pPr>
              <a:defRPr/>
            </a:pPr>
            <a:fld id="{A9282BD3-B86A-475B-82ED-682F037D150F}" type="slidenum">
              <a:rPr lang="en-US" smtClean="0"/>
              <a:pPr>
                <a:defRPr/>
              </a:pPr>
              <a:t>8</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D8975F0-4A31-FC4D-9F80-7D69EDD83EB8}" type="slidenum">
              <a:rPr lang="en-US" smtClean="0"/>
              <a:pPr/>
              <a:t>14</a:t>
            </a:fld>
            <a:endParaRPr lang="en-US"/>
          </a:p>
        </p:txBody>
      </p:sp>
    </p:spTree>
    <p:extLst>
      <p:ext uri="{BB962C8B-B14F-4D97-AF65-F5344CB8AC3E}">
        <p14:creationId xmlns="" xmlns:p14="http://schemas.microsoft.com/office/powerpoint/2010/main" val="34062493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4B25A85-8E39-4EBF-BD08-0BCA8E871136}" type="datetimeFigureOut">
              <a:rPr lang="en-US" smtClean="0"/>
              <a:pPr/>
              <a:t>7/18/2017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3321181901"/>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25A85-8E39-4EBF-BD08-0BCA8E871136}" type="datetimeFigureOut">
              <a:rPr lang="en-US" smtClean="0"/>
              <a:pPr/>
              <a:t>7/18/2017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1789761653"/>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B25A85-8E39-4EBF-BD08-0BCA8E871136}" type="datetimeFigureOut">
              <a:rPr lang="en-US" smtClean="0"/>
              <a:pPr/>
              <a:t>7/18/2017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3313386820"/>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4B25A85-8E39-4EBF-BD08-0BCA8E871136}" type="datetimeFigureOut">
              <a:rPr lang="en-US" smtClean="0"/>
              <a:pPr/>
              <a:t>7/18/2017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33757055"/>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4B25A85-8E39-4EBF-BD08-0BCA8E871136}" type="datetimeFigureOut">
              <a:rPr lang="en-US" smtClean="0"/>
              <a:pPr/>
              <a:t>7/18/2017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2977087767"/>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4B25A85-8E39-4EBF-BD08-0BCA8E871136}" type="datetimeFigureOut">
              <a:rPr lang="en-US" smtClean="0"/>
              <a:pPr/>
              <a:t>7/18/2017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2724809675"/>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25A85-8E39-4EBF-BD08-0BCA8E871136}" type="datetimeFigureOut">
              <a:rPr lang="en-US" smtClean="0"/>
              <a:pPr/>
              <a:t>7/18/2017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4221538376"/>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25A85-8E39-4EBF-BD08-0BCA8E871136}" type="datetimeFigureOut">
              <a:rPr lang="en-US" smtClean="0"/>
              <a:pPr/>
              <a:t>7/18/2017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1168330669"/>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25A85-8E39-4EBF-BD08-0BCA8E871136}" type="datetimeFigureOut">
              <a:rPr lang="en-US" smtClean="0"/>
              <a:pPr/>
              <a:t>7/18/2017</a:t>
            </a:fld>
            <a:endParaRPr lang="en-U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1843963491"/>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25A85-8E39-4EBF-BD08-0BCA8E871136}" type="datetimeFigureOut">
              <a:rPr lang="en-US" smtClean="0"/>
              <a:pPr/>
              <a:t>7/18/2017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193275076"/>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4B25A85-8E39-4EBF-BD08-0BCA8E871136}" type="datetimeFigureOut">
              <a:rPr lang="en-US" smtClean="0"/>
              <a:pPr/>
              <a:t>7/18/2017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514938812"/>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Layout 1">
    <p:spTree>
      <p:nvGrpSpPr>
        <p:cNvPr id="1" name=""/>
        <p:cNvGrpSpPr/>
        <p:nvPr/>
      </p:nvGrpSpPr>
      <p:grpSpPr>
        <a:xfrm>
          <a:off x="0" y="0"/>
          <a:ext cx="0" cy="0"/>
          <a:chOff x="0" y="0"/>
          <a:chExt cx="0" cy="0"/>
        </a:xfrm>
      </p:grpSpPr>
      <p:sp>
        <p:nvSpPr>
          <p:cNvPr id="8" name="Rectangle 4"/>
          <p:cNvSpPr>
            <a:spLocks noGrp="1" noChangeArrowheads="1"/>
          </p:cNvSpPr>
          <p:nvPr>
            <p:ph type="title"/>
          </p:nvPr>
        </p:nvSpPr>
        <p:spPr>
          <a:xfrm>
            <a:off x="323528" y="-5679"/>
            <a:ext cx="8568952" cy="410344"/>
          </a:xfrm>
          <a:prstGeom prst="rect">
            <a:avLst/>
          </a:prstGeom>
        </p:spPr>
        <p:txBody>
          <a:bodyPr/>
          <a:lstStyle>
            <a:lvl1pPr algn="l">
              <a:defRPr sz="2000" b="1">
                <a:latin typeface="+mj-lt"/>
              </a:defRPr>
            </a:lvl1pPr>
          </a:lstStyle>
          <a:p>
            <a:r>
              <a:rPr lang="en-US" dirty="0"/>
              <a:t>Introduction</a:t>
            </a:r>
          </a:p>
        </p:txBody>
      </p:sp>
      <p:sp>
        <p:nvSpPr>
          <p:cNvPr id="16" name="Text Placeholder 3"/>
          <p:cNvSpPr>
            <a:spLocks noGrp="1"/>
          </p:cNvSpPr>
          <p:nvPr>
            <p:ph type="body" sz="half" idx="2"/>
          </p:nvPr>
        </p:nvSpPr>
        <p:spPr>
          <a:xfrm>
            <a:off x="323528" y="476672"/>
            <a:ext cx="8568952" cy="5616624"/>
          </a:xfrm>
          <a:prstGeom prst="rect">
            <a:avLst/>
          </a:prstGeom>
        </p:spPr>
        <p:txBody>
          <a:bodyPr/>
          <a:lstStyle>
            <a:lvl1pPr marL="0" indent="0" algn="l">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Tree>
    <p:extLst>
      <p:ext uri="{BB962C8B-B14F-4D97-AF65-F5344CB8AC3E}">
        <p14:creationId xmlns="" xmlns:p14="http://schemas.microsoft.com/office/powerpoint/2010/main" val="4273508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84B25A85-8E39-4EBF-BD08-0BCA8E871136}" type="datetimeFigureOut">
              <a:rPr lang="en-US" smtClean="0"/>
              <a:pPr/>
              <a:t>7/18/2017</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DE502B4-7B86-406B-BD53-0D5FE0040AA4}" type="slidenum">
              <a:rPr lang="en-US" smtClean="0"/>
              <a:pPr/>
              <a:t>‹#›</a:t>
            </a:fld>
            <a:endParaRPr lang="en-US"/>
          </a:p>
        </p:txBody>
      </p:sp>
    </p:spTree>
    <p:extLst>
      <p:ext uri="{BB962C8B-B14F-4D97-AF65-F5344CB8AC3E}">
        <p14:creationId xmlns="" xmlns:p14="http://schemas.microsoft.com/office/powerpoint/2010/main" val="1667887928"/>
      </p:ext>
    </p:extLst>
  </p:cSld>
  <p:clrMap bg1="lt1" tx1="dk1" bg2="lt2" tx2="dk2" accent1="accent1" accent2="accent2" accent3="accent3" accent4="accent4" accent5="accent5" accent6="accent6" hlink="hlink" folHlink="folHlink"/>
  <p:sldLayoutIdLst>
    <p:sldLayoutId id="2147484090" r:id="rId1"/>
    <p:sldLayoutId id="2147484091" r:id="rId2"/>
    <p:sldLayoutId id="2147484092" r:id="rId3"/>
    <p:sldLayoutId id="2147484093" r:id="rId4"/>
    <p:sldLayoutId id="2147484094" r:id="rId5"/>
    <p:sldLayoutId id="2147484095" r:id="rId6"/>
    <p:sldLayoutId id="2147484096" r:id="rId7"/>
    <p:sldLayoutId id="2147484097" r:id="rId8"/>
    <p:sldLayoutId id="2147484098" r:id="rId9"/>
    <p:sldLayoutId id="2147484099" r:id="rId10"/>
    <p:sldLayoutId id="2147484100" r:id="rId11"/>
    <p:sldLayoutId id="2147484101" r:id="rId12"/>
  </p:sldLayoutIdLst>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13" Type="http://schemas.openxmlformats.org/officeDocument/2006/relationships/image" Target="../media/image18.emf"/><Relationship Id="rId3" Type="http://schemas.openxmlformats.org/officeDocument/2006/relationships/image" Target="../media/image8.jpeg"/><Relationship Id="rId7" Type="http://schemas.openxmlformats.org/officeDocument/2006/relationships/image" Target="../media/image12.jpeg"/><Relationship Id="rId12" Type="http://schemas.openxmlformats.org/officeDocument/2006/relationships/image" Target="../media/image17.jpe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11.jpeg"/><Relationship Id="rId11" Type="http://schemas.openxmlformats.org/officeDocument/2006/relationships/image" Target="../media/image16.jpeg"/><Relationship Id="rId5" Type="http://schemas.openxmlformats.org/officeDocument/2006/relationships/image" Target="../media/image10.jpeg"/><Relationship Id="rId10" Type="http://schemas.openxmlformats.org/officeDocument/2006/relationships/image" Target="../media/image15.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jpe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5" Type="http://schemas.openxmlformats.org/officeDocument/2006/relationships/image" Target="../media/image30.png"/><Relationship Id="rId4"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3.gif"/><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descr="http://26.media.tumblr.com/tumblr_l5gnwlXwfZ1qc4b4io1_500.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4" name="Rectangle 3"/>
          <p:cNvSpPr/>
          <p:nvPr/>
        </p:nvSpPr>
        <p:spPr>
          <a:xfrm>
            <a:off x="0" y="0"/>
            <a:ext cx="9144000" cy="6858000"/>
          </a:xfrm>
          <a:prstGeom prst="rect">
            <a:avLst/>
          </a:pr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0" y="2209800"/>
            <a:ext cx="9144000" cy="1981200"/>
          </a:xfrm>
        </p:spPr>
        <p:txBody>
          <a:bodyPr>
            <a:noAutofit/>
          </a:bodyPr>
          <a:lstStyle/>
          <a:p>
            <a:pPr algn="ctr"/>
            <a:r>
              <a:rPr lang="id-ID" sz="4600" dirty="0" smtClean="0">
                <a:solidFill>
                  <a:srgbClr val="C00000"/>
                </a:solidFill>
                <a:effectLst>
                  <a:outerShdw blurRad="38100" dist="38100" dir="2700000" algn="tl">
                    <a:srgbClr val="000000">
                      <a:alpha val="43137"/>
                    </a:srgbClr>
                  </a:outerShdw>
                </a:effectLst>
                <a:latin typeface="Adobe Garamond Pro Bold" pitchFamily="18" charset="0"/>
              </a:rPr>
              <a:t>TRUCK &amp; </a:t>
            </a:r>
            <a:r>
              <a:rPr lang="en-US" sz="4600" dirty="0" smtClean="0">
                <a:solidFill>
                  <a:srgbClr val="C00000"/>
                </a:solidFill>
                <a:effectLst>
                  <a:outerShdw blurRad="38100" dist="38100" dir="2700000" algn="tl">
                    <a:srgbClr val="000000">
                      <a:alpha val="43137"/>
                    </a:srgbClr>
                  </a:outerShdw>
                </a:effectLst>
                <a:latin typeface="Adobe Garamond Pro Bold" pitchFamily="18" charset="0"/>
              </a:rPr>
              <a:t>TRANSPORTATION</a:t>
            </a:r>
            <a:r>
              <a:rPr lang="id-ID" sz="4600" dirty="0" smtClean="0">
                <a:solidFill>
                  <a:srgbClr val="C00000"/>
                </a:solidFill>
                <a:effectLst>
                  <a:outerShdw blurRad="38100" dist="38100" dir="2700000" algn="tl">
                    <a:srgbClr val="000000">
                      <a:alpha val="43137"/>
                    </a:srgbClr>
                  </a:outerShdw>
                </a:effectLst>
                <a:latin typeface="Adobe Garamond Pro Bold" pitchFamily="18" charset="0"/>
              </a:rPr>
              <a:t/>
            </a:r>
            <a:br>
              <a:rPr lang="id-ID" sz="4600" dirty="0" smtClean="0">
                <a:solidFill>
                  <a:srgbClr val="C00000"/>
                </a:solidFill>
                <a:effectLst>
                  <a:outerShdw blurRad="38100" dist="38100" dir="2700000" algn="tl">
                    <a:srgbClr val="000000">
                      <a:alpha val="43137"/>
                    </a:srgbClr>
                  </a:outerShdw>
                </a:effectLst>
                <a:latin typeface="Adobe Garamond Pro Bold" pitchFamily="18" charset="0"/>
              </a:rPr>
            </a:br>
            <a:r>
              <a:rPr lang="id-ID" sz="4600" dirty="0" smtClean="0">
                <a:solidFill>
                  <a:srgbClr val="C00000"/>
                </a:solidFill>
                <a:effectLst>
                  <a:outerShdw blurRad="38100" dist="38100" dir="2700000" algn="tl">
                    <a:srgbClr val="000000">
                      <a:alpha val="43137"/>
                    </a:srgbClr>
                  </a:outerShdw>
                </a:effectLst>
                <a:latin typeface="Adobe Garamond Pro Bold" pitchFamily="18" charset="0"/>
              </a:rPr>
              <a:t>in</a:t>
            </a:r>
            <a:r>
              <a:rPr lang="en-US" sz="4600" dirty="0" smtClean="0">
                <a:solidFill>
                  <a:srgbClr val="C00000"/>
                </a:solidFill>
                <a:effectLst>
                  <a:outerShdw blurRad="38100" dist="38100" dir="2700000" algn="tl">
                    <a:srgbClr val="000000">
                      <a:alpha val="43137"/>
                    </a:srgbClr>
                  </a:outerShdw>
                </a:effectLst>
                <a:latin typeface="Adobe Garamond Pro Bold" pitchFamily="18" charset="0"/>
              </a:rPr>
              <a:t> INDONESIA</a:t>
            </a:r>
            <a:endParaRPr lang="en-US" sz="4600" dirty="0">
              <a:solidFill>
                <a:srgbClr val="C00000"/>
              </a:solidFill>
              <a:effectLst>
                <a:outerShdw blurRad="38100" dist="38100" dir="2700000" algn="tl">
                  <a:srgbClr val="000000">
                    <a:alpha val="43137"/>
                  </a:srgbClr>
                </a:outerShdw>
              </a:effectLst>
              <a:latin typeface="Adobe Garamond Pro Bold" pitchFamily="18" charset="0"/>
            </a:endParaRPr>
          </a:p>
        </p:txBody>
      </p:sp>
      <p:sp>
        <p:nvSpPr>
          <p:cNvPr id="3" name="Subtitle 2"/>
          <p:cNvSpPr>
            <a:spLocks noGrp="1"/>
          </p:cNvSpPr>
          <p:nvPr>
            <p:ph type="subTitle" idx="1"/>
          </p:nvPr>
        </p:nvSpPr>
        <p:spPr>
          <a:xfrm>
            <a:off x="533400" y="4724400"/>
            <a:ext cx="7854696" cy="1524000"/>
          </a:xfrm>
        </p:spPr>
        <p:txBody>
          <a:bodyPr>
            <a:normAutofit fontScale="70000" lnSpcReduction="20000"/>
          </a:bodyPr>
          <a:lstStyle/>
          <a:p>
            <a:pPr algn="ctr"/>
            <a:r>
              <a:rPr lang="en-US" sz="2600" dirty="0" smtClean="0">
                <a:solidFill>
                  <a:prstClr val="black"/>
                </a:solidFill>
              </a:rPr>
              <a:t>Presented by</a:t>
            </a:r>
            <a:r>
              <a:rPr lang="id-ID" sz="2600" dirty="0" smtClean="0">
                <a:solidFill>
                  <a:prstClr val="black"/>
                </a:solidFill>
              </a:rPr>
              <a:t>:</a:t>
            </a:r>
            <a:endParaRPr lang="id-ID" sz="2600" dirty="0">
              <a:solidFill>
                <a:prstClr val="black"/>
              </a:solidFill>
            </a:endParaRPr>
          </a:p>
          <a:p>
            <a:r>
              <a:rPr lang="id-ID" dirty="0">
                <a:solidFill>
                  <a:prstClr val="black"/>
                </a:solidFill>
              </a:rPr>
              <a:t> </a:t>
            </a:r>
            <a:r>
              <a:rPr lang="en-US" sz="4000" b="1" dirty="0" err="1" smtClean="0">
                <a:solidFill>
                  <a:srgbClr val="0070C0"/>
                </a:solidFill>
                <a:effectLst>
                  <a:outerShdw blurRad="38100" dist="38100" dir="2700000" algn="tl">
                    <a:srgbClr val="000000">
                      <a:alpha val="43137"/>
                    </a:srgbClr>
                  </a:outerShdw>
                </a:effectLst>
                <a:latin typeface="Adobe Garamond Pro Bold" panose="02020702060506020403" pitchFamily="18" charset="0"/>
              </a:rPr>
              <a:t>Kyatmaja</a:t>
            </a:r>
            <a:r>
              <a:rPr lang="en-US" sz="4000" b="1" dirty="0" smtClean="0">
                <a:solidFill>
                  <a:srgbClr val="0070C0"/>
                </a:solidFill>
                <a:effectLst>
                  <a:outerShdw blurRad="38100" dist="38100" dir="2700000" algn="tl">
                    <a:srgbClr val="000000">
                      <a:alpha val="43137"/>
                    </a:srgbClr>
                  </a:outerShdw>
                </a:effectLst>
                <a:latin typeface="Adobe Garamond Pro Bold" panose="02020702060506020403" pitchFamily="18" charset="0"/>
              </a:rPr>
              <a:t> </a:t>
            </a:r>
            <a:r>
              <a:rPr lang="en-US" sz="4000" b="1" dirty="0" err="1" smtClean="0">
                <a:solidFill>
                  <a:srgbClr val="0070C0"/>
                </a:solidFill>
                <a:effectLst>
                  <a:outerShdw blurRad="38100" dist="38100" dir="2700000" algn="tl">
                    <a:srgbClr val="000000">
                      <a:alpha val="43137"/>
                    </a:srgbClr>
                  </a:outerShdw>
                </a:effectLst>
                <a:latin typeface="Adobe Garamond Pro Bold" panose="02020702060506020403" pitchFamily="18" charset="0"/>
              </a:rPr>
              <a:t>Lookman</a:t>
            </a:r>
            <a:r>
              <a:rPr lang="en-US" sz="4000" b="1" dirty="0" smtClean="0">
                <a:solidFill>
                  <a:srgbClr val="0070C0"/>
                </a:solidFill>
                <a:effectLst>
                  <a:outerShdw blurRad="38100" dist="38100" dir="2700000" algn="tl">
                    <a:srgbClr val="000000">
                      <a:alpha val="43137"/>
                    </a:srgbClr>
                  </a:outerShdw>
                </a:effectLst>
                <a:latin typeface="Adobe Garamond Pro Bold" panose="02020702060506020403" pitchFamily="18" charset="0"/>
              </a:rPr>
              <a:t> – Vice Chairman</a:t>
            </a:r>
          </a:p>
          <a:p>
            <a:r>
              <a:rPr lang="en-US" sz="4000" b="1" dirty="0" smtClean="0">
                <a:solidFill>
                  <a:prstClr val="black"/>
                </a:solidFill>
              </a:rPr>
              <a:t>Indonesia Truck Associations (ITA) </a:t>
            </a:r>
            <a:endParaRPr lang="en-US" sz="4000" b="1" dirty="0">
              <a:solidFill>
                <a:prstClr val="black"/>
              </a:solidFill>
            </a:endParaRPr>
          </a:p>
          <a:p>
            <a:pPr algn="ctr"/>
            <a:r>
              <a:rPr lang="en-US" sz="4000" b="1" dirty="0" err="1" smtClean="0">
                <a:solidFill>
                  <a:prstClr val="black"/>
                </a:solidFill>
              </a:rPr>
              <a:t>Asosiasi</a:t>
            </a:r>
            <a:r>
              <a:rPr lang="en-US" sz="4000" b="1" dirty="0" smtClean="0">
                <a:solidFill>
                  <a:prstClr val="black"/>
                </a:solidFill>
              </a:rPr>
              <a:t> </a:t>
            </a:r>
            <a:r>
              <a:rPr lang="en-US" sz="4000" b="1" dirty="0" err="1" smtClean="0">
                <a:solidFill>
                  <a:prstClr val="black"/>
                </a:solidFill>
              </a:rPr>
              <a:t>Pengusaha</a:t>
            </a:r>
            <a:r>
              <a:rPr lang="en-US" sz="4000" b="1" dirty="0" smtClean="0">
                <a:solidFill>
                  <a:prstClr val="black"/>
                </a:solidFill>
              </a:rPr>
              <a:t> </a:t>
            </a:r>
            <a:r>
              <a:rPr lang="en-US" sz="4000" b="1" dirty="0" err="1" smtClean="0">
                <a:solidFill>
                  <a:prstClr val="black"/>
                </a:solidFill>
              </a:rPr>
              <a:t>Truk</a:t>
            </a:r>
            <a:r>
              <a:rPr lang="en-US" sz="4000" b="1" dirty="0" smtClean="0">
                <a:solidFill>
                  <a:prstClr val="black"/>
                </a:solidFill>
              </a:rPr>
              <a:t> Indonesia (APTRINDO)</a:t>
            </a:r>
          </a:p>
          <a:p>
            <a:pPr algn="ctr"/>
            <a:endParaRPr lang="en-US" b="1" dirty="0" smtClean="0"/>
          </a:p>
          <a:p>
            <a:endParaRPr lang="en-US" dirty="0"/>
          </a:p>
        </p:txBody>
      </p:sp>
      <p:pic>
        <p:nvPicPr>
          <p:cNvPr id="5" name="Picture 4"/>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3505200" y="152400"/>
            <a:ext cx="1981200" cy="1676400"/>
          </a:xfrm>
          <a:prstGeom prst="rect">
            <a:avLst/>
          </a:prstGeom>
        </p:spPr>
      </p:pic>
      <p:sp>
        <p:nvSpPr>
          <p:cNvPr id="6" name="Subtitle 2"/>
          <p:cNvSpPr txBox="1">
            <a:spLocks/>
          </p:cNvSpPr>
          <p:nvPr/>
        </p:nvSpPr>
        <p:spPr>
          <a:xfrm>
            <a:off x="503349" y="6172200"/>
            <a:ext cx="7854696" cy="552450"/>
          </a:xfrm>
          <a:prstGeom prst="rect">
            <a:avLst/>
          </a:prstGeom>
        </p:spPr>
        <p:txBody>
          <a:bodyPr vert="horz" lIns="0" rIns="18288">
            <a:normAutofit/>
          </a:bodyPr>
          <a:lstStyle>
            <a:lvl1pPr marL="0" marR="45720" indent="0" algn="r" rtl="0" eaLnBrk="1" latinLnBrk="0" hangingPunct="1">
              <a:spcBef>
                <a:spcPct val="20000"/>
              </a:spcBef>
              <a:buClr>
                <a:schemeClr val="accent3"/>
              </a:buClr>
              <a:buSzPct val="95000"/>
              <a:buFont typeface="Wingdings 2"/>
              <a:buNone/>
              <a:defRPr kumimoji="0" sz="2600" kern="1200">
                <a:solidFill>
                  <a:schemeClr val="tx1"/>
                </a:solidFill>
                <a:latin typeface="+mn-lt"/>
                <a:ea typeface="+mn-ea"/>
                <a:cs typeface="+mn-cs"/>
              </a:defRPr>
            </a:lvl1pPr>
            <a:lvl2pPr marL="457200" indent="0" algn="ctr" rtl="0" eaLnBrk="1" latinLnBrk="0" hangingPunct="1">
              <a:spcBef>
                <a:spcPct val="20000"/>
              </a:spcBef>
              <a:buClr>
                <a:schemeClr val="accent1"/>
              </a:buClr>
              <a:buSzPct val="85000"/>
              <a:buFont typeface="Wingdings 2"/>
              <a:buNone/>
              <a:defRPr kumimoji="0" sz="2400" kern="1200">
                <a:solidFill>
                  <a:schemeClr val="tx1"/>
                </a:solidFill>
                <a:latin typeface="+mn-lt"/>
                <a:ea typeface="+mn-ea"/>
                <a:cs typeface="+mn-cs"/>
              </a:defRPr>
            </a:lvl2pPr>
            <a:lvl3pPr marL="914400" indent="0" algn="ctr" rtl="0" eaLnBrk="1" latinLnBrk="0" hangingPunct="1">
              <a:spcBef>
                <a:spcPct val="20000"/>
              </a:spcBef>
              <a:buClr>
                <a:schemeClr val="accent2"/>
              </a:buClr>
              <a:buSzPct val="70000"/>
              <a:buFont typeface="Wingdings 2"/>
              <a:buNone/>
              <a:defRPr kumimoji="0" sz="2100" kern="1200">
                <a:solidFill>
                  <a:schemeClr val="tx1"/>
                </a:solidFill>
                <a:latin typeface="+mn-lt"/>
                <a:ea typeface="+mn-ea"/>
                <a:cs typeface="+mn-cs"/>
              </a:defRPr>
            </a:lvl3pPr>
            <a:lvl4pPr marL="1371600" indent="0" algn="ctr" rtl="0" eaLnBrk="1" latinLnBrk="0" hangingPunct="1">
              <a:spcBef>
                <a:spcPct val="20000"/>
              </a:spcBef>
              <a:buClr>
                <a:schemeClr val="accent3"/>
              </a:buClr>
              <a:buSzPct val="65000"/>
              <a:buFont typeface="Wingdings 2"/>
              <a:buNone/>
              <a:defRPr kumimoji="0" sz="2000" kern="1200">
                <a:solidFill>
                  <a:schemeClr val="tx1"/>
                </a:solidFill>
                <a:latin typeface="+mn-lt"/>
                <a:ea typeface="+mn-ea"/>
                <a:cs typeface="+mn-cs"/>
              </a:defRPr>
            </a:lvl4pPr>
            <a:lvl5pPr marL="1828800" indent="0" algn="ctr" rtl="0" eaLnBrk="1" latinLnBrk="0" hangingPunct="1">
              <a:spcBef>
                <a:spcPct val="20000"/>
              </a:spcBef>
              <a:buClr>
                <a:schemeClr val="accent4"/>
              </a:buClr>
              <a:buSzPct val="65000"/>
              <a:buFont typeface="Wingdings 2"/>
              <a:buNone/>
              <a:defRPr kumimoji="0" sz="2000" kern="1200">
                <a:solidFill>
                  <a:schemeClr val="tx1"/>
                </a:solidFill>
                <a:latin typeface="+mn-lt"/>
                <a:ea typeface="+mn-ea"/>
                <a:cs typeface="+mn-cs"/>
              </a:defRPr>
            </a:lvl5pPr>
            <a:lvl6pPr marL="2286000" indent="0" algn="ctr" rtl="0" eaLnBrk="1" latinLnBrk="0" hangingPunct="1">
              <a:spcBef>
                <a:spcPct val="20000"/>
              </a:spcBef>
              <a:buClr>
                <a:schemeClr val="accent5"/>
              </a:buClr>
              <a:buSzPct val="80000"/>
              <a:buFont typeface="Wingdings 2"/>
              <a:buNone/>
              <a:defRPr kumimoji="0" sz="1800" kern="1200">
                <a:solidFill>
                  <a:schemeClr val="tx1"/>
                </a:solidFill>
                <a:latin typeface="+mn-lt"/>
                <a:ea typeface="+mn-ea"/>
                <a:cs typeface="+mn-cs"/>
              </a:defRPr>
            </a:lvl6pPr>
            <a:lvl7pPr marL="2743200" indent="0" algn="ctr" rtl="0" eaLnBrk="1" latinLnBrk="0" hangingPunct="1">
              <a:spcBef>
                <a:spcPct val="20000"/>
              </a:spcBef>
              <a:buClr>
                <a:schemeClr val="accent6"/>
              </a:buClr>
              <a:buSzPct val="80000"/>
              <a:buFont typeface="Wingdings 2"/>
              <a:buNone/>
              <a:defRPr kumimoji="0" sz="1600" kern="1200" baseline="0">
                <a:solidFill>
                  <a:schemeClr val="tx1"/>
                </a:solidFill>
                <a:latin typeface="+mn-lt"/>
                <a:ea typeface="+mn-ea"/>
                <a:cs typeface="+mn-cs"/>
              </a:defRPr>
            </a:lvl7pPr>
            <a:lvl8pPr marL="3200400" indent="0" algn="ctr" rtl="0" eaLnBrk="1" latinLnBrk="0" hangingPunct="1">
              <a:spcBef>
                <a:spcPct val="20000"/>
              </a:spcBef>
              <a:buClr>
                <a:schemeClr val="tx2"/>
              </a:buClr>
              <a:buNone/>
              <a:defRPr kumimoji="0" sz="1600" kern="1200">
                <a:solidFill>
                  <a:schemeClr val="tx1"/>
                </a:solidFill>
                <a:latin typeface="+mn-lt"/>
                <a:ea typeface="+mn-ea"/>
                <a:cs typeface="+mn-cs"/>
              </a:defRPr>
            </a:lvl8pPr>
            <a:lvl9pPr marL="3657600" indent="0" algn="ctr" rtl="0" eaLnBrk="1" latinLnBrk="0" hangingPunct="1">
              <a:spcBef>
                <a:spcPct val="20000"/>
              </a:spcBef>
              <a:buClr>
                <a:schemeClr val="tx2"/>
              </a:buClr>
              <a:buFontTx/>
              <a:buNone/>
              <a:defRPr kumimoji="0" sz="1400" kern="1200" baseline="0">
                <a:solidFill>
                  <a:schemeClr val="tx1"/>
                </a:solidFill>
                <a:latin typeface="+mn-lt"/>
                <a:ea typeface="+mn-ea"/>
                <a:cs typeface="+mn-cs"/>
              </a:defRPr>
            </a:lvl9pPr>
          </a:lstStyle>
          <a:p>
            <a:pPr algn="ctr"/>
            <a:r>
              <a:rPr lang="en-US" dirty="0" smtClean="0">
                <a:solidFill>
                  <a:prstClr val="black"/>
                </a:solidFill>
              </a:rPr>
              <a:t>Bangkok, July 2017</a:t>
            </a:r>
            <a:endParaRPr lang="en-US" dirty="0"/>
          </a:p>
        </p:txBody>
      </p:sp>
    </p:spTree>
    <p:extLst>
      <p:ext uri="{BB962C8B-B14F-4D97-AF65-F5344CB8AC3E}">
        <p14:creationId xmlns="" xmlns:p14="http://schemas.microsoft.com/office/powerpoint/2010/main" val="85455615"/>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963" y="317500"/>
            <a:ext cx="5327437" cy="64643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300" b="1" u="sng" dirty="0" smtClean="0">
                <a:solidFill>
                  <a:schemeClr val="tx1"/>
                </a:solidFill>
              </a:rPr>
              <a:t>Formal Educations</a:t>
            </a:r>
          </a:p>
          <a:p>
            <a:r>
              <a:rPr lang="en-US" sz="1300" dirty="0" smtClean="0">
                <a:solidFill>
                  <a:schemeClr val="tx1"/>
                </a:solidFill>
              </a:rPr>
              <a:t>2000- 2003</a:t>
            </a:r>
            <a:r>
              <a:rPr lang="id-ID" sz="1300" dirty="0">
                <a:solidFill>
                  <a:schemeClr val="tx1"/>
                </a:solidFill>
              </a:rPr>
              <a:t>	</a:t>
            </a:r>
            <a:r>
              <a:rPr lang="id-ID" sz="1300" dirty="0" smtClean="0">
                <a:solidFill>
                  <a:schemeClr val="tx1"/>
                </a:solidFill>
              </a:rPr>
              <a:t>: </a:t>
            </a:r>
            <a:r>
              <a:rPr lang="en-US" sz="1300" dirty="0" err="1" smtClean="0">
                <a:solidFill>
                  <a:schemeClr val="tx1"/>
                </a:solidFill>
              </a:rPr>
              <a:t>Bcom</a:t>
            </a:r>
            <a:r>
              <a:rPr lang="en-US" sz="1300" dirty="0" smtClean="0">
                <a:solidFill>
                  <a:schemeClr val="tx1"/>
                </a:solidFill>
              </a:rPr>
              <a:t> in Business Strategy and Information System, UNSW, Sydney</a:t>
            </a:r>
            <a:r>
              <a:rPr lang="id-ID" sz="1300" dirty="0">
                <a:solidFill>
                  <a:schemeClr val="tx1"/>
                </a:solidFill>
              </a:rPr>
              <a:t/>
            </a:r>
            <a:br>
              <a:rPr lang="id-ID" sz="1300" dirty="0">
                <a:solidFill>
                  <a:schemeClr val="tx1"/>
                </a:solidFill>
              </a:rPr>
            </a:br>
            <a:r>
              <a:rPr lang="en-US" sz="1300" dirty="0" smtClean="0">
                <a:solidFill>
                  <a:schemeClr val="tx1"/>
                </a:solidFill>
              </a:rPr>
              <a:t>2003</a:t>
            </a:r>
            <a:r>
              <a:rPr lang="id-ID" sz="1300" dirty="0" smtClean="0">
                <a:solidFill>
                  <a:schemeClr val="tx1"/>
                </a:solidFill>
              </a:rPr>
              <a:t>- </a:t>
            </a:r>
            <a:r>
              <a:rPr lang="en-US" sz="1300" dirty="0" smtClean="0">
                <a:solidFill>
                  <a:schemeClr val="tx1"/>
                </a:solidFill>
              </a:rPr>
              <a:t>2005</a:t>
            </a:r>
            <a:r>
              <a:rPr lang="id-ID" sz="1300" dirty="0" smtClean="0">
                <a:solidFill>
                  <a:schemeClr val="tx1"/>
                </a:solidFill>
              </a:rPr>
              <a:t>. </a:t>
            </a:r>
            <a:r>
              <a:rPr lang="id-ID" sz="1300" dirty="0">
                <a:solidFill>
                  <a:schemeClr val="tx1"/>
                </a:solidFill>
              </a:rPr>
              <a:t>	</a:t>
            </a:r>
            <a:r>
              <a:rPr lang="id-ID" sz="1300" dirty="0" smtClean="0">
                <a:solidFill>
                  <a:schemeClr val="tx1"/>
                </a:solidFill>
              </a:rPr>
              <a:t>: </a:t>
            </a:r>
            <a:r>
              <a:rPr lang="en-US" sz="1300" dirty="0" smtClean="0">
                <a:solidFill>
                  <a:schemeClr val="tx1"/>
                </a:solidFill>
              </a:rPr>
              <a:t>MBA in Business Strategy, UTS, Sydney</a:t>
            </a:r>
            <a:r>
              <a:rPr lang="id-ID" sz="1300" dirty="0">
                <a:solidFill>
                  <a:schemeClr val="tx1"/>
                </a:solidFill>
              </a:rPr>
              <a:t/>
            </a:r>
            <a:br>
              <a:rPr lang="id-ID" sz="1300" dirty="0">
                <a:solidFill>
                  <a:schemeClr val="tx1"/>
                </a:solidFill>
              </a:rPr>
            </a:br>
            <a:r>
              <a:rPr lang="id-ID" sz="1300" dirty="0">
                <a:solidFill>
                  <a:schemeClr val="tx1"/>
                </a:solidFill>
              </a:rPr>
              <a:t/>
            </a:r>
            <a:br>
              <a:rPr lang="id-ID" sz="1300" dirty="0">
                <a:solidFill>
                  <a:schemeClr val="tx1"/>
                </a:solidFill>
              </a:rPr>
            </a:br>
            <a:r>
              <a:rPr lang="id-ID" sz="1300" dirty="0">
                <a:solidFill>
                  <a:schemeClr val="tx1"/>
                </a:solidFill>
              </a:rPr>
              <a:t/>
            </a:r>
            <a:br>
              <a:rPr lang="id-ID" sz="1300" dirty="0">
                <a:solidFill>
                  <a:schemeClr val="tx1"/>
                </a:solidFill>
              </a:rPr>
            </a:br>
            <a:r>
              <a:rPr lang="en-US" sz="1300" b="1" u="sng" dirty="0" smtClean="0">
                <a:solidFill>
                  <a:schemeClr val="tx1"/>
                </a:solidFill>
              </a:rPr>
              <a:t>Working Experiences</a:t>
            </a:r>
            <a:r>
              <a:rPr lang="id-ID" sz="1300" dirty="0">
                <a:solidFill>
                  <a:schemeClr val="tx1"/>
                </a:solidFill>
              </a:rPr>
              <a:t/>
            </a:r>
            <a:br>
              <a:rPr lang="id-ID" sz="1300" dirty="0">
                <a:solidFill>
                  <a:schemeClr val="tx1"/>
                </a:solidFill>
              </a:rPr>
            </a:br>
            <a:r>
              <a:rPr lang="en-US" sz="1300" dirty="0" smtClean="0">
                <a:solidFill>
                  <a:schemeClr val="tx1"/>
                </a:solidFill>
              </a:rPr>
              <a:t>2002-2003, </a:t>
            </a:r>
            <a:r>
              <a:rPr lang="en-US" sz="1300" dirty="0" err="1" smtClean="0">
                <a:solidFill>
                  <a:schemeClr val="tx1"/>
                </a:solidFill>
              </a:rPr>
              <a:t>Bemboka</a:t>
            </a:r>
            <a:r>
              <a:rPr lang="en-US" sz="1300" dirty="0" smtClean="0">
                <a:solidFill>
                  <a:schemeClr val="tx1"/>
                </a:solidFill>
              </a:rPr>
              <a:t>, Director’s Assistant, Sydney</a:t>
            </a:r>
          </a:p>
          <a:p>
            <a:r>
              <a:rPr lang="en-US" sz="1300" dirty="0" smtClean="0">
                <a:solidFill>
                  <a:schemeClr val="tx1"/>
                </a:solidFill>
              </a:rPr>
              <a:t>2003- 2004,  </a:t>
            </a:r>
            <a:r>
              <a:rPr lang="en-US" sz="1300" dirty="0" err="1" smtClean="0">
                <a:solidFill>
                  <a:schemeClr val="tx1"/>
                </a:solidFill>
              </a:rPr>
              <a:t>Woolwoths</a:t>
            </a:r>
            <a:r>
              <a:rPr lang="en-US" sz="1300" dirty="0" smtClean="0">
                <a:solidFill>
                  <a:schemeClr val="tx1"/>
                </a:solidFill>
              </a:rPr>
              <a:t>, Grocery </a:t>
            </a:r>
            <a:r>
              <a:rPr lang="en-US" sz="1300" dirty="0" err="1" smtClean="0">
                <a:solidFill>
                  <a:schemeClr val="tx1"/>
                </a:solidFill>
              </a:rPr>
              <a:t>Assitant</a:t>
            </a:r>
            <a:r>
              <a:rPr lang="en-US" sz="1300" dirty="0" smtClean="0">
                <a:solidFill>
                  <a:schemeClr val="tx1"/>
                </a:solidFill>
              </a:rPr>
              <a:t>, Sydney</a:t>
            </a:r>
          </a:p>
          <a:p>
            <a:r>
              <a:rPr lang="en-US" sz="1300" dirty="0" smtClean="0">
                <a:solidFill>
                  <a:schemeClr val="tx1"/>
                </a:solidFill>
              </a:rPr>
              <a:t>2003-2005, </a:t>
            </a:r>
            <a:r>
              <a:rPr lang="en-US" sz="1300" dirty="0" err="1" smtClean="0">
                <a:solidFill>
                  <a:schemeClr val="tx1"/>
                </a:solidFill>
              </a:rPr>
              <a:t>Megamart</a:t>
            </a:r>
            <a:r>
              <a:rPr lang="en-US" sz="1300" dirty="0" smtClean="0">
                <a:solidFill>
                  <a:schemeClr val="tx1"/>
                </a:solidFill>
              </a:rPr>
              <a:t>, Sales Consultant, Sydney</a:t>
            </a:r>
          </a:p>
          <a:p>
            <a:r>
              <a:rPr lang="en-US" sz="1300" dirty="0" smtClean="0">
                <a:solidFill>
                  <a:schemeClr val="tx1"/>
                </a:solidFill>
              </a:rPr>
              <a:t>2005- present, </a:t>
            </a:r>
            <a:r>
              <a:rPr lang="en-US" sz="1300" dirty="0" err="1" smtClean="0">
                <a:solidFill>
                  <a:schemeClr val="tx1"/>
                </a:solidFill>
              </a:rPr>
              <a:t>Lookman</a:t>
            </a:r>
            <a:r>
              <a:rPr lang="en-US" sz="1300" dirty="0" smtClean="0">
                <a:solidFill>
                  <a:schemeClr val="tx1"/>
                </a:solidFill>
              </a:rPr>
              <a:t> </a:t>
            </a:r>
            <a:r>
              <a:rPr lang="en-US" sz="1300" dirty="0" err="1" smtClean="0">
                <a:solidFill>
                  <a:schemeClr val="tx1"/>
                </a:solidFill>
              </a:rPr>
              <a:t>Djaja</a:t>
            </a:r>
            <a:r>
              <a:rPr lang="en-US" sz="1300" dirty="0" smtClean="0">
                <a:solidFill>
                  <a:schemeClr val="tx1"/>
                </a:solidFill>
              </a:rPr>
              <a:t> Logistics, CEO, Jakarta</a:t>
            </a:r>
          </a:p>
          <a:p>
            <a:r>
              <a:rPr lang="en-US" sz="1300" dirty="0" smtClean="0">
                <a:solidFill>
                  <a:schemeClr val="tx1"/>
                </a:solidFill>
              </a:rPr>
              <a:t>2014- present, Supply Chain Indonesia, Senior Consultant, Jakarta</a:t>
            </a:r>
          </a:p>
          <a:p>
            <a:r>
              <a:rPr lang="en-US" sz="1300" dirty="0" smtClean="0">
                <a:solidFill>
                  <a:schemeClr val="tx1"/>
                </a:solidFill>
              </a:rPr>
              <a:t>2014- present, </a:t>
            </a:r>
            <a:r>
              <a:rPr lang="en-US" sz="1300" dirty="0" err="1" smtClean="0">
                <a:solidFill>
                  <a:schemeClr val="tx1"/>
                </a:solidFill>
              </a:rPr>
              <a:t>Lookman</a:t>
            </a:r>
            <a:r>
              <a:rPr lang="en-US" sz="1300" dirty="0" smtClean="0">
                <a:solidFill>
                  <a:schemeClr val="tx1"/>
                </a:solidFill>
              </a:rPr>
              <a:t> </a:t>
            </a:r>
            <a:r>
              <a:rPr lang="en-US" sz="1300" dirty="0" err="1" smtClean="0">
                <a:solidFill>
                  <a:schemeClr val="tx1"/>
                </a:solidFill>
              </a:rPr>
              <a:t>Djaja</a:t>
            </a:r>
            <a:r>
              <a:rPr lang="en-US" sz="1300" dirty="0" smtClean="0">
                <a:solidFill>
                  <a:schemeClr val="tx1"/>
                </a:solidFill>
              </a:rPr>
              <a:t> Land, CEO, Jakarta</a:t>
            </a:r>
          </a:p>
          <a:p>
            <a:r>
              <a:rPr lang="en-US" sz="1300" dirty="0" smtClean="0">
                <a:solidFill>
                  <a:schemeClr val="tx1"/>
                </a:solidFill>
              </a:rPr>
              <a:t>2015- present, Certification Body </a:t>
            </a:r>
            <a:r>
              <a:rPr lang="en-US" sz="1300" dirty="0" err="1" smtClean="0">
                <a:solidFill>
                  <a:schemeClr val="tx1"/>
                </a:solidFill>
              </a:rPr>
              <a:t>forLogistics</a:t>
            </a:r>
            <a:r>
              <a:rPr lang="en-US" sz="1300" dirty="0" smtClean="0">
                <a:solidFill>
                  <a:schemeClr val="tx1"/>
                </a:solidFill>
              </a:rPr>
              <a:t>, LSP-LIP, CFO, Jakarta</a:t>
            </a:r>
          </a:p>
          <a:p>
            <a:r>
              <a:rPr lang="en-US" sz="1300" dirty="0" smtClean="0">
                <a:solidFill>
                  <a:schemeClr val="tx1"/>
                </a:solidFill>
              </a:rPr>
              <a:t>2016- present, gudangbang.com, online warehouse, Chairman, Jakarta</a:t>
            </a:r>
          </a:p>
          <a:p>
            <a:r>
              <a:rPr lang="en-US" sz="1300" dirty="0" smtClean="0">
                <a:solidFill>
                  <a:schemeClr val="tx1"/>
                </a:solidFill>
              </a:rPr>
              <a:t>2016- present, </a:t>
            </a:r>
            <a:r>
              <a:rPr lang="en-US" sz="1300" dirty="0" err="1" smtClean="0">
                <a:solidFill>
                  <a:schemeClr val="tx1"/>
                </a:solidFill>
              </a:rPr>
              <a:t>Trukkindo</a:t>
            </a:r>
            <a:r>
              <a:rPr lang="en-US" sz="1300" dirty="0" smtClean="0">
                <a:solidFill>
                  <a:schemeClr val="tx1"/>
                </a:solidFill>
              </a:rPr>
              <a:t> Jaya </a:t>
            </a:r>
            <a:r>
              <a:rPr lang="en-US" sz="1300" dirty="0" err="1" smtClean="0">
                <a:solidFill>
                  <a:schemeClr val="tx1"/>
                </a:solidFill>
              </a:rPr>
              <a:t>Bersama</a:t>
            </a:r>
            <a:r>
              <a:rPr lang="en-US" sz="1300" dirty="0" smtClean="0">
                <a:solidFill>
                  <a:schemeClr val="tx1"/>
                </a:solidFill>
              </a:rPr>
              <a:t>, CEO, Jakarta</a:t>
            </a:r>
            <a:r>
              <a:rPr lang="id-ID" sz="1300" dirty="0">
                <a:solidFill>
                  <a:schemeClr val="tx1"/>
                </a:solidFill>
              </a:rPr>
              <a:t/>
            </a:r>
            <a:br>
              <a:rPr lang="id-ID" sz="1300" dirty="0">
                <a:solidFill>
                  <a:schemeClr val="tx1"/>
                </a:solidFill>
              </a:rPr>
            </a:br>
            <a:r>
              <a:rPr lang="id-ID" sz="1300" dirty="0">
                <a:solidFill>
                  <a:schemeClr val="tx1"/>
                </a:solidFill>
              </a:rPr>
              <a:t/>
            </a:r>
            <a:br>
              <a:rPr lang="id-ID" sz="1300" dirty="0">
                <a:solidFill>
                  <a:schemeClr val="tx1"/>
                </a:solidFill>
              </a:rPr>
            </a:br>
            <a:r>
              <a:rPr lang="id-ID" sz="1300" dirty="0">
                <a:solidFill>
                  <a:schemeClr val="tx1"/>
                </a:solidFill>
              </a:rPr>
              <a:t/>
            </a:r>
            <a:br>
              <a:rPr lang="id-ID" sz="1300" dirty="0">
                <a:solidFill>
                  <a:schemeClr val="tx1"/>
                </a:solidFill>
              </a:rPr>
            </a:br>
            <a:r>
              <a:rPr lang="id-ID" sz="1300" b="1" u="sng" dirty="0" smtClean="0">
                <a:solidFill>
                  <a:schemeClr val="tx1"/>
                </a:solidFill>
              </a:rPr>
              <a:t>O</a:t>
            </a:r>
            <a:r>
              <a:rPr lang="en-US" sz="1300" b="1" u="sng" dirty="0" err="1" smtClean="0">
                <a:solidFill>
                  <a:schemeClr val="tx1"/>
                </a:solidFill>
              </a:rPr>
              <a:t>rganizations</a:t>
            </a:r>
            <a:r>
              <a:rPr lang="id-ID" sz="1300" dirty="0">
                <a:solidFill>
                  <a:schemeClr val="tx1"/>
                </a:solidFill>
              </a:rPr>
              <a:t/>
            </a:r>
            <a:br>
              <a:rPr lang="id-ID" sz="1300" dirty="0">
                <a:solidFill>
                  <a:schemeClr val="tx1"/>
                </a:solidFill>
              </a:rPr>
            </a:br>
            <a:r>
              <a:rPr lang="en-US" sz="1300" dirty="0" smtClean="0">
                <a:solidFill>
                  <a:schemeClr val="tx1"/>
                </a:solidFill>
              </a:rPr>
              <a:t>2014–present,</a:t>
            </a:r>
            <a:r>
              <a:rPr lang="id-ID" sz="1300" dirty="0" smtClean="0">
                <a:solidFill>
                  <a:schemeClr val="tx1"/>
                </a:solidFill>
              </a:rPr>
              <a:t> </a:t>
            </a:r>
            <a:r>
              <a:rPr lang="en-US" sz="1300" dirty="0" smtClean="0">
                <a:solidFill>
                  <a:schemeClr val="tx1"/>
                </a:solidFill>
              </a:rPr>
              <a:t>Vice Chairman, </a:t>
            </a:r>
            <a:r>
              <a:rPr lang="en-US" sz="1300" dirty="0" err="1" smtClean="0">
                <a:solidFill>
                  <a:schemeClr val="tx1"/>
                </a:solidFill>
              </a:rPr>
              <a:t>Asosiasi</a:t>
            </a:r>
            <a:r>
              <a:rPr lang="en-US" sz="1300" dirty="0" smtClean="0">
                <a:solidFill>
                  <a:schemeClr val="tx1"/>
                </a:solidFill>
              </a:rPr>
              <a:t> </a:t>
            </a:r>
            <a:r>
              <a:rPr lang="en-US" sz="1300" dirty="0" err="1" smtClean="0">
                <a:solidFill>
                  <a:schemeClr val="tx1"/>
                </a:solidFill>
              </a:rPr>
              <a:t>Pengusaha</a:t>
            </a:r>
            <a:r>
              <a:rPr lang="en-US" sz="1300" dirty="0" smtClean="0">
                <a:solidFill>
                  <a:schemeClr val="tx1"/>
                </a:solidFill>
              </a:rPr>
              <a:t> </a:t>
            </a:r>
            <a:r>
              <a:rPr lang="en-US" sz="1300" dirty="0" err="1" smtClean="0">
                <a:solidFill>
                  <a:schemeClr val="tx1"/>
                </a:solidFill>
              </a:rPr>
              <a:t>Truk</a:t>
            </a:r>
            <a:r>
              <a:rPr lang="en-US" sz="1300" dirty="0" smtClean="0">
                <a:solidFill>
                  <a:schemeClr val="tx1"/>
                </a:solidFill>
              </a:rPr>
              <a:t> Indonesia APTRINDO/ Indonesian Trucking Association</a:t>
            </a:r>
          </a:p>
          <a:p>
            <a:r>
              <a:rPr lang="en-US" sz="1300" dirty="0" smtClean="0">
                <a:solidFill>
                  <a:schemeClr val="tx1"/>
                </a:solidFill>
              </a:rPr>
              <a:t>2015-present, Compartment Head of Transportation, HIPMI – Indonesian Young </a:t>
            </a:r>
            <a:r>
              <a:rPr lang="en-US" sz="1300" dirty="0" err="1" smtClean="0">
                <a:solidFill>
                  <a:schemeClr val="tx1"/>
                </a:solidFill>
              </a:rPr>
              <a:t>Enterpreneurs</a:t>
            </a:r>
            <a:endParaRPr lang="en-US" sz="1300" dirty="0" smtClean="0">
              <a:solidFill>
                <a:schemeClr val="tx1"/>
              </a:solidFill>
            </a:endParaRPr>
          </a:p>
          <a:p>
            <a:r>
              <a:rPr lang="en-US" sz="1300" dirty="0" smtClean="0">
                <a:solidFill>
                  <a:schemeClr val="tx1"/>
                </a:solidFill>
              </a:rPr>
              <a:t>2016- present, Executive Vice President, JCI - Junior Chamber International East Java Chapter</a:t>
            </a:r>
          </a:p>
          <a:p>
            <a:r>
              <a:rPr lang="en-US" sz="1300" dirty="0" smtClean="0">
                <a:solidFill>
                  <a:schemeClr val="tx1"/>
                </a:solidFill>
              </a:rPr>
              <a:t>2016- present, Vice Compartment  of Logistics, KADIN, Indonesia Chamber of Commerce and Industry</a:t>
            </a:r>
            <a:r>
              <a:rPr lang="id-ID" sz="1300" dirty="0">
                <a:solidFill>
                  <a:schemeClr val="tx1"/>
                </a:solidFill>
              </a:rPr>
              <a:t/>
            </a:r>
            <a:br>
              <a:rPr lang="id-ID" sz="1300" dirty="0">
                <a:solidFill>
                  <a:schemeClr val="tx1"/>
                </a:solidFill>
              </a:rPr>
            </a:br>
            <a:r>
              <a:rPr lang="id-ID" sz="1300" dirty="0" smtClean="0">
                <a:solidFill>
                  <a:schemeClr val="tx1"/>
                </a:solidFill>
              </a:rPr>
              <a:t>20</a:t>
            </a:r>
            <a:r>
              <a:rPr lang="en-US" sz="1300" dirty="0" smtClean="0">
                <a:solidFill>
                  <a:schemeClr val="tx1"/>
                </a:solidFill>
              </a:rPr>
              <a:t>16–present, Compartment Head of Land Transport, ALFI/ILFA – Indonesian Logistics and Forwarder Association</a:t>
            </a:r>
            <a:r>
              <a:rPr lang="id-ID" sz="1300" dirty="0">
                <a:solidFill>
                  <a:schemeClr val="tx1"/>
                </a:solidFill>
              </a:rPr>
              <a:t/>
            </a:r>
            <a:br>
              <a:rPr lang="id-ID" sz="1300" dirty="0">
                <a:solidFill>
                  <a:schemeClr val="tx1"/>
                </a:solidFill>
              </a:rPr>
            </a:br>
            <a:endParaRPr lang="en-US" sz="1300" dirty="0">
              <a:solidFill>
                <a:schemeClr val="tx1"/>
              </a:solidFill>
            </a:endParaRPr>
          </a:p>
          <a:p>
            <a:r>
              <a:rPr lang="id-ID" sz="1300" dirty="0">
                <a:solidFill>
                  <a:schemeClr val="tx1"/>
                </a:solidFill>
              </a:rPr>
              <a:t/>
            </a:r>
            <a:br>
              <a:rPr lang="id-ID" sz="1300" dirty="0">
                <a:solidFill>
                  <a:schemeClr val="tx1"/>
                </a:solidFill>
              </a:rPr>
            </a:br>
            <a:endParaRPr lang="id-ID" sz="1300" dirty="0">
              <a:solidFill>
                <a:schemeClr val="tx1"/>
              </a:solidFill>
            </a:endParaRPr>
          </a:p>
        </p:txBody>
      </p:sp>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8367346" y="0"/>
            <a:ext cx="776654" cy="673100"/>
          </a:xfrm>
          <a:prstGeom prst="rect">
            <a:avLst/>
          </a:prstGeom>
        </p:spPr>
      </p:pic>
      <p:sp>
        <p:nvSpPr>
          <p:cNvPr id="9" name="Title 1"/>
          <p:cNvSpPr txBox="1">
            <a:spLocks/>
          </p:cNvSpPr>
          <p:nvPr/>
        </p:nvSpPr>
        <p:spPr>
          <a:xfrm>
            <a:off x="152400" y="-76200"/>
            <a:ext cx="8796143" cy="5207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300" b="1" dirty="0" smtClean="0">
                <a:solidFill>
                  <a:srgbClr val="FF0000"/>
                </a:solidFill>
                <a:effectLst>
                  <a:outerShdw blurRad="38100" dist="38100" dir="2700000" algn="tl">
                    <a:srgbClr val="000000">
                      <a:alpha val="43137"/>
                    </a:srgbClr>
                  </a:outerShdw>
                </a:effectLst>
                <a:latin typeface="Adobe Garamond Pro Bold" pitchFamily="18" charset="0"/>
              </a:rPr>
              <a:t>Resume: </a:t>
            </a:r>
            <a:r>
              <a:rPr lang="en-US" sz="3300" b="1" dirty="0" err="1" smtClean="0">
                <a:solidFill>
                  <a:srgbClr val="FF0000"/>
                </a:solidFill>
                <a:effectLst>
                  <a:outerShdw blurRad="38100" dist="38100" dir="2700000" algn="tl">
                    <a:srgbClr val="000000">
                      <a:alpha val="43137"/>
                    </a:srgbClr>
                  </a:outerShdw>
                </a:effectLst>
                <a:latin typeface="Adobe Garamond Pro Bold" pitchFamily="18" charset="0"/>
              </a:rPr>
              <a:t>Kyatmaja</a:t>
            </a:r>
            <a:r>
              <a:rPr lang="en-US" sz="3300" b="1" dirty="0" smtClean="0">
                <a:solidFill>
                  <a:srgbClr val="FF0000"/>
                </a:solidFill>
                <a:effectLst>
                  <a:outerShdw blurRad="38100" dist="38100" dir="2700000" algn="tl">
                    <a:srgbClr val="000000">
                      <a:alpha val="43137"/>
                    </a:srgbClr>
                  </a:outerShdw>
                </a:effectLst>
                <a:latin typeface="Adobe Garamond Pro Bold" pitchFamily="18" charset="0"/>
              </a:rPr>
              <a:t> </a:t>
            </a:r>
            <a:r>
              <a:rPr lang="en-US" sz="3300" b="1" dirty="0" err="1" smtClean="0">
                <a:solidFill>
                  <a:srgbClr val="FF0000"/>
                </a:solidFill>
                <a:effectLst>
                  <a:outerShdw blurRad="38100" dist="38100" dir="2700000" algn="tl">
                    <a:srgbClr val="000000">
                      <a:alpha val="43137"/>
                    </a:srgbClr>
                  </a:outerShdw>
                </a:effectLst>
                <a:latin typeface="Adobe Garamond Pro Bold" pitchFamily="18" charset="0"/>
              </a:rPr>
              <a:t>Lookman</a:t>
            </a:r>
            <a:endParaRPr lang="en-US" sz="3300" b="1" dirty="0">
              <a:solidFill>
                <a:schemeClr val="tx1"/>
              </a:solidFill>
              <a:effectLst>
                <a:outerShdw blurRad="38100" dist="38100" dir="2700000" algn="tl">
                  <a:srgbClr val="000000">
                    <a:alpha val="43137"/>
                  </a:srgbClr>
                </a:outerShdw>
              </a:effectLst>
              <a:latin typeface="Adobe Garamond Pro Bold" pitchFamily="18" charset="0"/>
            </a:endParaRPr>
          </a:p>
        </p:txBody>
      </p:sp>
      <p:sp>
        <p:nvSpPr>
          <p:cNvPr id="12" name="Rectangle 11"/>
          <p:cNvSpPr/>
          <p:nvPr/>
        </p:nvSpPr>
        <p:spPr>
          <a:xfrm>
            <a:off x="5562600" y="4343400"/>
            <a:ext cx="3479800" cy="2438400"/>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400" b="1" dirty="0" err="1" smtClean="0">
                <a:solidFill>
                  <a:schemeClr val="tx1"/>
                </a:solidFill>
              </a:rPr>
              <a:t>Kyatmaja</a:t>
            </a:r>
            <a:r>
              <a:rPr lang="en-US" sz="2400" b="1" dirty="0" smtClean="0">
                <a:solidFill>
                  <a:schemeClr val="tx1"/>
                </a:solidFill>
              </a:rPr>
              <a:t> </a:t>
            </a:r>
            <a:r>
              <a:rPr lang="en-US" sz="2400" b="1" dirty="0" err="1" smtClean="0">
                <a:solidFill>
                  <a:schemeClr val="tx1"/>
                </a:solidFill>
              </a:rPr>
              <a:t>Lookman</a:t>
            </a:r>
            <a:endParaRPr lang="en-US" sz="2400" b="1" dirty="0" smtClean="0">
              <a:solidFill>
                <a:schemeClr val="tx1"/>
              </a:solidFill>
            </a:endParaRPr>
          </a:p>
          <a:p>
            <a:r>
              <a:rPr lang="en-US" sz="2400" b="1" dirty="0" smtClean="0">
                <a:solidFill>
                  <a:schemeClr val="tx1"/>
                </a:solidFill>
              </a:rPr>
              <a:t>Vice Chairman APTRINDO</a:t>
            </a:r>
            <a:r>
              <a:rPr lang="id-ID" sz="2400" dirty="0">
                <a:solidFill>
                  <a:schemeClr val="tx1"/>
                </a:solidFill>
              </a:rPr>
              <a:t/>
            </a:r>
            <a:br>
              <a:rPr lang="id-ID" sz="2400" dirty="0">
                <a:solidFill>
                  <a:schemeClr val="tx1"/>
                </a:solidFill>
              </a:rPr>
            </a:br>
            <a:r>
              <a:rPr lang="id-ID" sz="2400" b="1" dirty="0" smtClean="0">
                <a:solidFill>
                  <a:schemeClr val="tx1"/>
                </a:solidFill>
              </a:rPr>
              <a:t>Indonesia</a:t>
            </a:r>
            <a:r>
              <a:rPr lang="id-ID" sz="2400" dirty="0">
                <a:solidFill>
                  <a:schemeClr val="tx1"/>
                </a:solidFill>
              </a:rPr>
              <a:t/>
            </a:r>
            <a:br>
              <a:rPr lang="id-ID" sz="2400" dirty="0">
                <a:solidFill>
                  <a:schemeClr val="tx1"/>
                </a:solidFill>
              </a:rPr>
            </a:br>
            <a:r>
              <a:rPr lang="en-US" sz="2400" b="1" dirty="0" err="1" smtClean="0">
                <a:solidFill>
                  <a:schemeClr val="tx1"/>
                </a:solidFill>
              </a:rPr>
              <a:t>kyatmaja</a:t>
            </a:r>
            <a:r>
              <a:rPr lang="id-ID" sz="2400" b="1" dirty="0" smtClean="0">
                <a:solidFill>
                  <a:schemeClr val="tx1"/>
                </a:solidFill>
              </a:rPr>
              <a:t>@</a:t>
            </a:r>
            <a:r>
              <a:rPr lang="en-US" sz="2400" b="1" dirty="0" smtClean="0">
                <a:solidFill>
                  <a:schemeClr val="tx1"/>
                </a:solidFill>
              </a:rPr>
              <a:t>hotmail</a:t>
            </a:r>
            <a:r>
              <a:rPr lang="id-ID" sz="2400" b="1" dirty="0" smtClean="0">
                <a:solidFill>
                  <a:schemeClr val="tx1"/>
                </a:solidFill>
              </a:rPr>
              <a:t>.com</a:t>
            </a:r>
            <a:endParaRPr lang="id-ID" sz="2400" i="1" dirty="0">
              <a:solidFill>
                <a:schemeClr val="tx1"/>
              </a:solidFill>
            </a:endParaRPr>
          </a:p>
        </p:txBody>
      </p:sp>
      <p:pic>
        <p:nvPicPr>
          <p:cNvPr id="7" name="Picture 6" descr="kyat 18.jpg"/>
          <p:cNvPicPr>
            <a:picLocks noChangeAspect="1"/>
          </p:cNvPicPr>
          <p:nvPr/>
        </p:nvPicPr>
        <p:blipFill>
          <a:blip r:embed="rId3" cstate="print"/>
          <a:stretch>
            <a:fillRect/>
          </a:stretch>
        </p:blipFill>
        <p:spPr>
          <a:xfrm>
            <a:off x="5562600" y="762000"/>
            <a:ext cx="3505200" cy="3505200"/>
          </a:xfrm>
          <a:prstGeom prst="rect">
            <a:avLst/>
          </a:prstGeom>
        </p:spPr>
      </p:pic>
    </p:spTree>
    <p:extLst>
      <p:ext uri="{BB962C8B-B14F-4D97-AF65-F5344CB8AC3E}">
        <p14:creationId xmlns="" xmlns:p14="http://schemas.microsoft.com/office/powerpoint/2010/main" val="1943348771"/>
      </p:ext>
    </p:extLst>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그룹 82"/>
          <p:cNvGrpSpPr>
            <a:grpSpLocks/>
          </p:cNvGrpSpPr>
          <p:nvPr/>
        </p:nvGrpSpPr>
        <p:grpSpPr bwMode="auto">
          <a:xfrm>
            <a:off x="114300" y="168275"/>
            <a:ext cx="8915400" cy="369332"/>
            <a:chOff x="114300" y="167589"/>
            <a:chExt cx="8915400" cy="369810"/>
          </a:xfrm>
        </p:grpSpPr>
        <p:sp>
          <p:nvSpPr>
            <p:cNvPr id="84" name="TextBox 83"/>
            <p:cNvSpPr txBox="1"/>
            <p:nvPr/>
          </p:nvSpPr>
          <p:spPr bwMode="auto">
            <a:xfrm>
              <a:off x="114300" y="167589"/>
              <a:ext cx="8915400" cy="368777"/>
            </a:xfrm>
            <a:prstGeom prst="rect">
              <a:avLst/>
            </a:prstGeom>
            <a:solidFill>
              <a:srgbClr val="1F497D"/>
            </a:solidFill>
            <a:ln w="9525" cap="flat" cmpd="sng" algn="ctr">
              <a:noFill/>
              <a:prstDash val="solid"/>
            </a:ln>
            <a:effectLst>
              <a:outerShdw blurRad="76200" dist="12700" dir="2700000" sy="-23000" kx="-800400" algn="bl" rotWithShape="0">
                <a:prstClr val="black">
                  <a:alpha val="20000"/>
                </a:prstClr>
              </a:outerShdw>
            </a:effectLst>
          </p:spPr>
          <p:txBody>
            <a:bodyPr>
              <a:spAutoFit/>
            </a:bodyPr>
            <a:lstStyle/>
            <a:p>
              <a:pPr marL="447675" defTabSz="809625" eaLnBrk="0" fontAlgn="auto" hangingPunct="0">
                <a:spcBef>
                  <a:spcPts val="0"/>
                </a:spcBef>
                <a:spcAft>
                  <a:spcPts val="0"/>
                </a:spcAft>
                <a:defRPr/>
              </a:pPr>
              <a:r>
                <a:rPr kumimoji="0" lang="en-US" altLang="ko-KR" b="1" kern="0" dirty="0" smtClean="0">
                  <a:solidFill>
                    <a:srgbClr val="EEECE1"/>
                  </a:solidFill>
                  <a:latin typeface="CartoGothic Std" pitchFamily="34" charset="0"/>
                  <a:ea typeface="스카우트영문" pitchFamily="18" charset="-127"/>
                  <a:cs typeface="Times New Roman" pitchFamily="18" charset="0"/>
                </a:rPr>
                <a:t>Indonesia Trucking Association</a:t>
              </a:r>
              <a:endParaRPr kumimoji="0" lang="en-US" altLang="ko-KR" b="1" kern="0" dirty="0">
                <a:solidFill>
                  <a:srgbClr val="EEECE1"/>
                </a:solidFill>
                <a:latin typeface="CartoGothic Std" pitchFamily="34" charset="0"/>
                <a:ea typeface="스카우트영문" pitchFamily="18" charset="-127"/>
                <a:cs typeface="Times New Roman" pitchFamily="18" charset="0"/>
              </a:endParaRPr>
            </a:p>
          </p:txBody>
        </p:sp>
        <p:sp>
          <p:nvSpPr>
            <p:cNvPr id="85" name="직사각형 84"/>
            <p:cNvSpPr/>
            <p:nvPr/>
          </p:nvSpPr>
          <p:spPr>
            <a:xfrm>
              <a:off x="6686550" y="167589"/>
              <a:ext cx="2305050" cy="369810"/>
            </a:xfrm>
            <a:prstGeom prst="rect">
              <a:avLst/>
            </a:prstGeom>
          </p:spPr>
          <p:txBody>
            <a:bodyPr wrap="square">
              <a:spAutoFit/>
            </a:bodyPr>
            <a:lstStyle/>
            <a:p>
              <a:pPr marL="447675" algn="r" defTabSz="809625" eaLnBrk="0" fontAlgn="auto" hangingPunct="0">
                <a:spcBef>
                  <a:spcPts val="0"/>
                </a:spcBef>
                <a:spcAft>
                  <a:spcPts val="0"/>
                </a:spcAft>
                <a:defRPr/>
              </a:pPr>
              <a:endParaRPr kumimoji="0" lang="en-US" altLang="ko-KR" kern="0" dirty="0">
                <a:solidFill>
                  <a:srgbClr val="EEECE1"/>
                </a:solidFill>
                <a:latin typeface="CartoGothic Std" pitchFamily="34" charset="0"/>
                <a:ea typeface="스카우트영문" pitchFamily="18" charset="-127"/>
                <a:cs typeface="Times New Roman" pitchFamily="18" charset="0"/>
              </a:endParaRPr>
            </a:p>
          </p:txBody>
        </p:sp>
      </p:grpSp>
      <p:sp>
        <p:nvSpPr>
          <p:cNvPr id="43" name="Oval 42"/>
          <p:cNvSpPr/>
          <p:nvPr/>
        </p:nvSpPr>
        <p:spPr>
          <a:xfrm>
            <a:off x="7620000" y="914400"/>
            <a:ext cx="1295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9" name="Picture 7" descr="D:\Fun Software\Download center\Monas_Jakarta-04.jpg"/>
          <p:cNvPicPr>
            <a:picLocks noChangeAspect="1" noChangeArrowheads="1"/>
          </p:cNvPicPr>
          <p:nvPr/>
        </p:nvPicPr>
        <p:blipFill>
          <a:blip r:embed="rId3" cstate="print"/>
          <a:srcRect/>
          <a:stretch>
            <a:fillRect/>
          </a:stretch>
        </p:blipFill>
        <p:spPr bwMode="auto">
          <a:xfrm>
            <a:off x="0" y="759843"/>
            <a:ext cx="9144000" cy="6098157"/>
          </a:xfrm>
          <a:prstGeom prst="rect">
            <a:avLst/>
          </a:prstGeom>
          <a:noFill/>
        </p:spPr>
      </p:pic>
      <p:sp>
        <p:nvSpPr>
          <p:cNvPr id="18" name="Title 27"/>
          <p:cNvSpPr txBox="1">
            <a:spLocks/>
          </p:cNvSpPr>
          <p:nvPr/>
        </p:nvSpPr>
        <p:spPr bwMode="auto">
          <a:xfrm>
            <a:off x="1676400" y="879475"/>
            <a:ext cx="5638800" cy="720725"/>
          </a:xfrm>
          <a:prstGeom prst="rect">
            <a:avLst/>
          </a:prstGeom>
          <a:noFill/>
          <a:ln w="9525">
            <a:noFill/>
            <a:miter lim="800000"/>
            <a:headEnd/>
            <a:tailEnd/>
          </a:ln>
        </p:spPr>
        <p:txBody>
          <a:bodyPr anchor="b"/>
          <a:lstStyle/>
          <a:p>
            <a:r>
              <a:rPr kumimoji="0" lang="en-US" altLang="ko-KR" sz="4000" dirty="0" smtClean="0">
                <a:solidFill>
                  <a:srgbClr val="F58220"/>
                </a:solidFill>
                <a:latin typeface="CartoGothic Std"/>
                <a:ea typeface="나눔고딕" charset="-127"/>
              </a:rPr>
              <a:t>Indonesia at a Glance</a:t>
            </a:r>
            <a:endParaRPr kumimoji="0" lang="id-ID" altLang="ko-KR" sz="4000" dirty="0">
              <a:solidFill>
                <a:srgbClr val="F58220"/>
              </a:solidFill>
              <a:latin typeface="CartoGothic Std"/>
              <a:ea typeface="나눔고딕" charset="-127"/>
            </a:endParaRPr>
          </a:p>
        </p:txBody>
      </p:sp>
      <p:sp>
        <p:nvSpPr>
          <p:cNvPr id="44" name="Rectangle 4"/>
          <p:cNvSpPr>
            <a:spLocks noChangeArrowheads="1"/>
          </p:cNvSpPr>
          <p:nvPr/>
        </p:nvSpPr>
        <p:spPr bwMode="auto">
          <a:xfrm>
            <a:off x="152400" y="1869281"/>
            <a:ext cx="4572000" cy="3693319"/>
          </a:xfrm>
          <a:prstGeom prst="rect">
            <a:avLst/>
          </a:prstGeom>
          <a:solidFill>
            <a:schemeClr val="bg1">
              <a:alpha val="65000"/>
            </a:schemeClr>
          </a:solidFill>
          <a:ln w="9525">
            <a:noFill/>
            <a:miter lim="800000"/>
            <a:headEnd/>
            <a:tailEnd/>
          </a:ln>
          <a:effectLst/>
        </p:spPr>
        <p:txBody>
          <a:bodyPr wrap="square" lIns="0" tIns="0" rIns="0" bIns="0" anchor="ctr">
            <a:spAutoFit/>
          </a:bodyPr>
          <a:lstStyle/>
          <a:p>
            <a:pPr eaLnBrk="0" hangingPunct="0"/>
            <a:r>
              <a:rPr lang="en-US" sz="2000" dirty="0" smtClean="0">
                <a:latin typeface="Agency FB" pitchFamily="34" charset="0"/>
              </a:rPr>
              <a:t>Country name: </a:t>
            </a:r>
            <a:r>
              <a:rPr lang="en-US" sz="2000" b="1" dirty="0" smtClean="0">
                <a:latin typeface="Agency FB" pitchFamily="34" charset="0"/>
              </a:rPr>
              <a:t>Republic of Indonesia</a:t>
            </a:r>
          </a:p>
          <a:p>
            <a:pPr eaLnBrk="0" hangingPunct="0"/>
            <a:r>
              <a:rPr lang="en-US" sz="2000" dirty="0" smtClean="0">
                <a:latin typeface="Agency FB" pitchFamily="34" charset="0"/>
              </a:rPr>
              <a:t>Capital city    : </a:t>
            </a:r>
            <a:r>
              <a:rPr lang="en-US" sz="2000" b="1" dirty="0" smtClean="0">
                <a:latin typeface="Agency FB" pitchFamily="34" charset="0"/>
              </a:rPr>
              <a:t>Greater Jakarta</a:t>
            </a:r>
          </a:p>
          <a:p>
            <a:pPr eaLnBrk="0" hangingPunct="0"/>
            <a:r>
              <a:rPr lang="en-US" sz="2000" dirty="0" smtClean="0">
                <a:latin typeface="Agency FB" pitchFamily="34" charset="0"/>
              </a:rPr>
              <a:t>Largest city   : </a:t>
            </a:r>
            <a:r>
              <a:rPr lang="en-US" sz="2000" b="1" dirty="0" smtClean="0">
                <a:latin typeface="Agency FB" pitchFamily="34" charset="0"/>
              </a:rPr>
              <a:t>Greater Jakarta</a:t>
            </a:r>
          </a:p>
          <a:p>
            <a:pPr eaLnBrk="0" hangingPunct="0"/>
            <a:r>
              <a:rPr lang="en-US" sz="2000" dirty="0" smtClean="0">
                <a:latin typeface="Agency FB" pitchFamily="34" charset="0"/>
              </a:rPr>
              <a:t>Main Airport  : </a:t>
            </a:r>
            <a:r>
              <a:rPr lang="en-US" sz="2000" dirty="0" err="1" smtClean="0">
                <a:latin typeface="Agency FB" pitchFamily="34" charset="0"/>
              </a:rPr>
              <a:t>Soekarno</a:t>
            </a:r>
            <a:r>
              <a:rPr lang="en-US" sz="2000" dirty="0" smtClean="0">
                <a:latin typeface="Agency FB" pitchFamily="34" charset="0"/>
              </a:rPr>
              <a:t>-Hatta International Airport </a:t>
            </a:r>
          </a:p>
          <a:p>
            <a:pPr eaLnBrk="0" hangingPunct="0"/>
            <a:r>
              <a:rPr lang="en-US" sz="2000" dirty="0">
                <a:latin typeface="Agency FB" pitchFamily="34" charset="0"/>
              </a:rPr>
              <a:t>	</a:t>
            </a:r>
            <a:r>
              <a:rPr lang="en-US" sz="2000" dirty="0" smtClean="0">
                <a:latin typeface="Agency FB" pitchFamily="34" charset="0"/>
              </a:rPr>
              <a:t>     </a:t>
            </a:r>
            <a:r>
              <a:rPr lang="en-US" sz="2000" dirty="0" err="1" smtClean="0">
                <a:latin typeface="Agency FB" pitchFamily="34" charset="0"/>
              </a:rPr>
              <a:t>Cengkareng</a:t>
            </a:r>
            <a:r>
              <a:rPr lang="en-US" sz="2000" dirty="0" smtClean="0">
                <a:latin typeface="Agency FB" pitchFamily="34" charset="0"/>
              </a:rPr>
              <a:t> (CGK)</a:t>
            </a:r>
          </a:p>
          <a:p>
            <a:pPr eaLnBrk="0" hangingPunct="0"/>
            <a:r>
              <a:rPr lang="en-US" sz="2000" dirty="0" smtClean="0">
                <a:latin typeface="Agency FB" pitchFamily="34" charset="0"/>
              </a:rPr>
              <a:t>Main island    : 5 islands (Sumatera, Java, Kalimantan,  </a:t>
            </a:r>
          </a:p>
          <a:p>
            <a:pPr eaLnBrk="0" hangingPunct="0"/>
            <a:r>
              <a:rPr lang="en-US" sz="2000" dirty="0" smtClean="0">
                <a:latin typeface="Agency FB" pitchFamily="34" charset="0"/>
              </a:rPr>
              <a:t>                       Sulawesi and </a:t>
            </a:r>
            <a:r>
              <a:rPr lang="en-US" sz="2000" dirty="0" err="1" smtClean="0">
                <a:latin typeface="Agency FB" pitchFamily="34" charset="0"/>
              </a:rPr>
              <a:t>Irian</a:t>
            </a:r>
            <a:r>
              <a:rPr lang="en-US" sz="2000" dirty="0" smtClean="0">
                <a:latin typeface="Agency FB" pitchFamily="34" charset="0"/>
              </a:rPr>
              <a:t>).</a:t>
            </a:r>
          </a:p>
          <a:p>
            <a:pPr eaLnBrk="0" hangingPunct="0"/>
            <a:r>
              <a:rPr lang="en-US" sz="2000" dirty="0" smtClean="0">
                <a:latin typeface="Agency FB" pitchFamily="34" charset="0"/>
              </a:rPr>
              <a:t>Total islands  : 13,000+ islands</a:t>
            </a:r>
          </a:p>
          <a:p>
            <a:pPr eaLnBrk="0" hangingPunct="0"/>
            <a:r>
              <a:rPr lang="en-US" sz="2000" dirty="0" smtClean="0">
                <a:latin typeface="Agency FB" pitchFamily="34" charset="0"/>
              </a:rPr>
              <a:t>Languages     : </a:t>
            </a:r>
            <a:r>
              <a:rPr lang="en-US" sz="2000" dirty="0" err="1" smtClean="0">
                <a:latin typeface="Agency FB" pitchFamily="34" charset="0"/>
              </a:rPr>
              <a:t>Bahasa</a:t>
            </a:r>
            <a:r>
              <a:rPr lang="en-US" sz="2000" dirty="0" smtClean="0">
                <a:latin typeface="Agency FB" pitchFamily="34" charset="0"/>
              </a:rPr>
              <a:t> Indonesia</a:t>
            </a:r>
          </a:p>
          <a:p>
            <a:pPr eaLnBrk="0" hangingPunct="0"/>
            <a:r>
              <a:rPr lang="en-US" sz="2000" dirty="0" smtClean="0">
                <a:latin typeface="Agency FB" pitchFamily="34" charset="0"/>
              </a:rPr>
              <a:t>Currency       : Indonesia Rupiah (IDR / </a:t>
            </a:r>
            <a:r>
              <a:rPr lang="en-US" sz="2000" dirty="0" err="1" smtClean="0">
                <a:latin typeface="Agency FB" pitchFamily="34" charset="0"/>
              </a:rPr>
              <a:t>Rp</a:t>
            </a:r>
            <a:r>
              <a:rPr lang="en-US" sz="2000" dirty="0" smtClean="0">
                <a:latin typeface="Agency FB" pitchFamily="34" charset="0"/>
              </a:rPr>
              <a:t>)</a:t>
            </a:r>
          </a:p>
          <a:p>
            <a:pPr eaLnBrk="0" hangingPunct="0"/>
            <a:r>
              <a:rPr lang="en-US" sz="2000" dirty="0" smtClean="0">
                <a:latin typeface="Agency FB" pitchFamily="34" charset="0"/>
              </a:rPr>
              <a:t>Population     : 25</a:t>
            </a:r>
            <a:r>
              <a:rPr lang="id-ID" sz="2000" dirty="0" smtClean="0">
                <a:latin typeface="Agency FB" pitchFamily="34" charset="0"/>
              </a:rPr>
              <a:t>7</a:t>
            </a:r>
            <a:r>
              <a:rPr lang="en-US" sz="2000" dirty="0" smtClean="0">
                <a:latin typeface="Agency FB" pitchFamily="34" charset="0"/>
              </a:rPr>
              <a:t>,9</a:t>
            </a:r>
            <a:r>
              <a:rPr lang="id-ID" sz="2000" dirty="0" smtClean="0">
                <a:latin typeface="Agency FB" pitchFamily="34" charset="0"/>
              </a:rPr>
              <a:t>12</a:t>
            </a:r>
            <a:r>
              <a:rPr lang="en-US" sz="2000" dirty="0" smtClean="0">
                <a:latin typeface="Agency FB" pitchFamily="34" charset="0"/>
              </a:rPr>
              <a:t>,</a:t>
            </a:r>
            <a:r>
              <a:rPr lang="id-ID" sz="2000" dirty="0" smtClean="0">
                <a:latin typeface="Agency FB" pitchFamily="34" charset="0"/>
              </a:rPr>
              <a:t>349</a:t>
            </a:r>
            <a:r>
              <a:rPr lang="en-US" sz="2000" dirty="0" smtClean="0">
                <a:latin typeface="Agency FB" pitchFamily="34" charset="0"/>
              </a:rPr>
              <a:t> people (201</a:t>
            </a:r>
            <a:r>
              <a:rPr lang="id-ID" sz="2000" dirty="0" smtClean="0">
                <a:latin typeface="Agency FB" pitchFamily="34" charset="0"/>
              </a:rPr>
              <a:t>7</a:t>
            </a:r>
            <a:r>
              <a:rPr lang="en-US" sz="2000" dirty="0" smtClean="0">
                <a:latin typeface="Agency FB" pitchFamily="34" charset="0"/>
              </a:rPr>
              <a:t>)</a:t>
            </a:r>
          </a:p>
          <a:p>
            <a:pPr eaLnBrk="0" hangingPunct="0"/>
            <a:endParaRPr lang="en-US" sz="2000" dirty="0" smtClean="0">
              <a:latin typeface="Agency FB" pitchFamily="34" charset="0"/>
            </a:endParaRPr>
          </a:p>
        </p:txBody>
      </p:sp>
      <p:sp>
        <p:nvSpPr>
          <p:cNvPr id="19" name="Rectangle 4"/>
          <p:cNvSpPr>
            <a:spLocks noChangeArrowheads="1"/>
          </p:cNvSpPr>
          <p:nvPr/>
        </p:nvSpPr>
        <p:spPr bwMode="auto">
          <a:xfrm>
            <a:off x="4800600" y="1869281"/>
            <a:ext cx="4191000" cy="3693319"/>
          </a:xfrm>
          <a:prstGeom prst="rect">
            <a:avLst/>
          </a:prstGeom>
          <a:solidFill>
            <a:schemeClr val="bg1">
              <a:alpha val="65000"/>
            </a:schemeClr>
          </a:solidFill>
          <a:ln w="9525">
            <a:noFill/>
            <a:miter lim="800000"/>
            <a:headEnd/>
            <a:tailEnd/>
          </a:ln>
          <a:effectLst/>
        </p:spPr>
        <p:txBody>
          <a:bodyPr wrap="square" lIns="0" tIns="0" rIns="0" bIns="0" anchor="ctr">
            <a:spAutoFit/>
          </a:bodyPr>
          <a:lstStyle/>
          <a:p>
            <a:pPr eaLnBrk="0" hangingPunct="0"/>
            <a:r>
              <a:rPr lang="en-US" sz="2000" dirty="0" smtClean="0">
                <a:latin typeface="Agency FB" pitchFamily="34" charset="0"/>
              </a:rPr>
              <a:t>GDP per year: USD</a:t>
            </a:r>
            <a:r>
              <a:rPr lang="id-ID" sz="2000" dirty="0" smtClean="0">
                <a:latin typeface="Agency FB" pitchFamily="34" charset="0"/>
              </a:rPr>
              <a:t> 1,014</a:t>
            </a:r>
            <a:r>
              <a:rPr lang="en-US" sz="2000" dirty="0" smtClean="0">
                <a:latin typeface="Agency FB" pitchFamily="34" charset="0"/>
              </a:rPr>
              <a:t>.</a:t>
            </a:r>
            <a:r>
              <a:rPr lang="id-ID" sz="2000" dirty="0" smtClean="0">
                <a:latin typeface="Agency FB" pitchFamily="34" charset="0"/>
              </a:rPr>
              <a:t>9</a:t>
            </a:r>
            <a:r>
              <a:rPr lang="en-US" sz="2000" dirty="0" smtClean="0">
                <a:latin typeface="Agency FB" pitchFamily="34" charset="0"/>
              </a:rPr>
              <a:t> billion (201</a:t>
            </a:r>
            <a:r>
              <a:rPr lang="id-ID" sz="2000" dirty="0" smtClean="0">
                <a:latin typeface="Agency FB" pitchFamily="34" charset="0"/>
              </a:rPr>
              <a:t>7-estimate</a:t>
            </a:r>
            <a:r>
              <a:rPr lang="en-US" sz="2000" dirty="0" smtClean="0">
                <a:latin typeface="Agency FB" pitchFamily="34" charset="0"/>
              </a:rPr>
              <a:t>)</a:t>
            </a:r>
          </a:p>
          <a:p>
            <a:pPr eaLnBrk="0" hangingPunct="0"/>
            <a:r>
              <a:rPr lang="en-US" sz="2000" dirty="0" smtClean="0">
                <a:latin typeface="Agency FB" pitchFamily="34" charset="0"/>
              </a:rPr>
              <a:t>GDP Growth  : 5.</a:t>
            </a:r>
            <a:r>
              <a:rPr lang="id-ID" sz="2000" dirty="0" smtClean="0">
                <a:latin typeface="Agency FB" pitchFamily="34" charset="0"/>
              </a:rPr>
              <a:t>1</a:t>
            </a:r>
            <a:r>
              <a:rPr lang="en-US" sz="2000" dirty="0" smtClean="0">
                <a:latin typeface="Agency FB" pitchFamily="34" charset="0"/>
              </a:rPr>
              <a:t>% (201</a:t>
            </a:r>
            <a:r>
              <a:rPr lang="id-ID" sz="2000" dirty="0" smtClean="0">
                <a:latin typeface="Agency FB" pitchFamily="34" charset="0"/>
              </a:rPr>
              <a:t>7</a:t>
            </a:r>
            <a:r>
              <a:rPr lang="en-US" sz="2000" dirty="0" smtClean="0">
                <a:latin typeface="Agency FB" pitchFamily="34" charset="0"/>
              </a:rPr>
              <a:t>)</a:t>
            </a:r>
          </a:p>
          <a:p>
            <a:pPr eaLnBrk="0" hangingPunct="0"/>
            <a:r>
              <a:rPr lang="en-US" sz="2000" dirty="0" smtClean="0">
                <a:latin typeface="Agency FB" pitchFamily="34" charset="0"/>
              </a:rPr>
              <a:t>GDP per Capita: USD.11,135 (201</a:t>
            </a:r>
            <a:r>
              <a:rPr lang="id-ID" sz="2000" dirty="0" smtClean="0">
                <a:latin typeface="Agency FB" pitchFamily="34" charset="0"/>
              </a:rPr>
              <a:t>7</a:t>
            </a:r>
            <a:r>
              <a:rPr lang="en-US" sz="2000" dirty="0" smtClean="0">
                <a:latin typeface="Agency FB" pitchFamily="34" charset="0"/>
              </a:rPr>
              <a:t>)</a:t>
            </a:r>
          </a:p>
          <a:p>
            <a:pPr eaLnBrk="0" hangingPunct="0"/>
            <a:endParaRPr lang="en-US" sz="2000" dirty="0" smtClean="0">
              <a:latin typeface="Agency FB" pitchFamily="34" charset="0"/>
            </a:endParaRPr>
          </a:p>
          <a:p>
            <a:pPr eaLnBrk="0" hangingPunct="0"/>
            <a:r>
              <a:rPr lang="en-US" sz="2000" dirty="0" smtClean="0">
                <a:latin typeface="Agency FB" pitchFamily="34" charset="0"/>
              </a:rPr>
              <a:t>Foreign workers from Asia in Indonesia (201</a:t>
            </a:r>
            <a:r>
              <a:rPr lang="id-ID" sz="2000" dirty="0" smtClean="0">
                <a:latin typeface="Agency FB" pitchFamily="34" charset="0"/>
              </a:rPr>
              <a:t>6</a:t>
            </a:r>
            <a:r>
              <a:rPr lang="en-US" sz="2000" dirty="0" smtClean="0">
                <a:latin typeface="Agency FB" pitchFamily="34" charset="0"/>
              </a:rPr>
              <a:t>):</a:t>
            </a:r>
          </a:p>
          <a:p>
            <a:pPr eaLnBrk="0" hangingPunct="0"/>
            <a:r>
              <a:rPr lang="en-US" sz="2000" dirty="0" smtClean="0">
                <a:latin typeface="Agency FB" pitchFamily="34" charset="0"/>
              </a:rPr>
              <a:t>  -China 15.341 people</a:t>
            </a:r>
          </a:p>
          <a:p>
            <a:pPr eaLnBrk="0" hangingPunct="0"/>
            <a:r>
              <a:rPr lang="en-US" sz="2000" dirty="0" smtClean="0">
                <a:latin typeface="Agency FB" pitchFamily="34" charset="0"/>
              </a:rPr>
              <a:t>  -Japan 11.081 people</a:t>
            </a:r>
          </a:p>
          <a:p>
            <a:pPr eaLnBrk="0" hangingPunct="0"/>
            <a:r>
              <a:rPr lang="en-US" sz="2000" dirty="0" smtClean="0">
                <a:latin typeface="Agency FB" pitchFamily="34" charset="0"/>
              </a:rPr>
              <a:t>  -South Korea 9.075 people</a:t>
            </a:r>
          </a:p>
          <a:p>
            <a:pPr eaLnBrk="0" hangingPunct="0"/>
            <a:r>
              <a:rPr lang="en-US" sz="2000" dirty="0" smtClean="0">
                <a:latin typeface="Agency FB" pitchFamily="34" charset="0"/>
              </a:rPr>
              <a:t>  -India 6.047 people</a:t>
            </a:r>
          </a:p>
          <a:p>
            <a:pPr eaLnBrk="0" hangingPunct="0"/>
            <a:r>
              <a:rPr lang="en-US" sz="2000" dirty="0" smtClean="0">
                <a:latin typeface="Agency FB" pitchFamily="34" charset="0"/>
              </a:rPr>
              <a:t>  -Malaysia 4.962 people</a:t>
            </a:r>
            <a:endParaRPr lang="id-ID" sz="2000" dirty="0" smtClean="0">
              <a:latin typeface="Agency FB" pitchFamily="34" charset="0"/>
            </a:endParaRPr>
          </a:p>
          <a:p>
            <a:pPr eaLnBrk="0" hangingPunct="0"/>
            <a:r>
              <a:rPr lang="id-ID" sz="2000" dirty="0">
                <a:latin typeface="Agency FB" pitchFamily="34" charset="0"/>
              </a:rPr>
              <a:t> </a:t>
            </a:r>
            <a:r>
              <a:rPr lang="id-ID" sz="2000" dirty="0" smtClean="0">
                <a:latin typeface="Agency FB" pitchFamily="34" charset="0"/>
              </a:rPr>
              <a:t> -</a:t>
            </a:r>
            <a:r>
              <a:rPr lang="en-US" sz="2000" dirty="0" smtClean="0">
                <a:latin typeface="Agency FB" pitchFamily="34" charset="0"/>
              </a:rPr>
              <a:t>USA 2,497</a:t>
            </a:r>
          </a:p>
          <a:p>
            <a:pPr eaLnBrk="0" hangingPunct="0"/>
            <a:r>
              <a:rPr lang="en-US" sz="2000" dirty="0" smtClean="0">
                <a:latin typeface="Agency FB" pitchFamily="34" charset="0"/>
              </a:rPr>
              <a:t>  -</a:t>
            </a:r>
            <a:r>
              <a:rPr lang="id-ID" sz="2000" dirty="0" smtClean="0">
                <a:latin typeface="Agency FB" pitchFamily="34" charset="0"/>
              </a:rPr>
              <a:t>Thailand</a:t>
            </a:r>
            <a:r>
              <a:rPr lang="en-US" sz="2000" dirty="0" smtClean="0">
                <a:latin typeface="Agency FB" pitchFamily="34" charset="0"/>
              </a:rPr>
              <a:t>: 500</a:t>
            </a:r>
            <a:endParaRPr lang="id-ID" sz="2000" dirty="0">
              <a:latin typeface="Agency FB" pitchFamily="34" charset="0"/>
            </a:endParaRPr>
          </a:p>
        </p:txBody>
      </p:sp>
      <p:pic>
        <p:nvPicPr>
          <p:cNvPr id="5122" name="Picture 2" descr="D:\Fun Software\Download center\Jakarta-Balinese_dancer-01.jpg"/>
          <p:cNvPicPr>
            <a:picLocks noChangeAspect="1" noChangeArrowheads="1"/>
          </p:cNvPicPr>
          <p:nvPr/>
        </p:nvPicPr>
        <p:blipFill>
          <a:blip r:embed="rId4" cstate="print"/>
          <a:srcRect/>
          <a:stretch>
            <a:fillRect/>
          </a:stretch>
        </p:blipFill>
        <p:spPr bwMode="auto">
          <a:xfrm>
            <a:off x="7315200" y="685800"/>
            <a:ext cx="1676400" cy="1116901"/>
          </a:xfrm>
          <a:prstGeom prst="rect">
            <a:avLst/>
          </a:prstGeom>
          <a:noFill/>
        </p:spPr>
      </p:pic>
      <p:pic>
        <p:nvPicPr>
          <p:cNvPr id="5123" name="Picture 3" descr="D:\Fun Software\Download center\Indonesia-Garuda_Pancasila.jpg"/>
          <p:cNvPicPr>
            <a:picLocks noChangeAspect="1" noChangeArrowheads="1"/>
          </p:cNvPicPr>
          <p:nvPr/>
        </p:nvPicPr>
        <p:blipFill>
          <a:blip r:embed="rId5" cstate="print"/>
          <a:srcRect/>
          <a:stretch>
            <a:fillRect/>
          </a:stretch>
        </p:blipFill>
        <p:spPr bwMode="auto">
          <a:xfrm>
            <a:off x="152400" y="685800"/>
            <a:ext cx="1471613" cy="1075085"/>
          </a:xfrm>
          <a:prstGeom prst="rect">
            <a:avLst/>
          </a:prstGeom>
          <a:noFill/>
        </p:spPr>
      </p:pic>
    </p:spTree>
    <p:extLst>
      <p:ext uri="{BB962C8B-B14F-4D97-AF65-F5344CB8AC3E}">
        <p14:creationId xmlns="" xmlns:p14="http://schemas.microsoft.com/office/powerpoint/2010/main" val="10869846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TextBox 83"/>
          <p:cNvSpPr txBox="1"/>
          <p:nvPr/>
        </p:nvSpPr>
        <p:spPr bwMode="auto">
          <a:xfrm>
            <a:off x="114300" y="168275"/>
            <a:ext cx="8915400" cy="368300"/>
          </a:xfrm>
          <a:prstGeom prst="rect">
            <a:avLst/>
          </a:prstGeom>
          <a:solidFill>
            <a:srgbClr val="1F497D"/>
          </a:solidFill>
          <a:ln w="9525" cap="flat" cmpd="sng" algn="ctr">
            <a:noFill/>
            <a:prstDash val="solid"/>
          </a:ln>
          <a:effectLst>
            <a:outerShdw blurRad="76200" dist="12700" dir="2700000" sy="-23000" kx="-800400" algn="bl" rotWithShape="0">
              <a:prstClr val="black">
                <a:alpha val="20000"/>
              </a:prstClr>
            </a:outerShdw>
          </a:effectLst>
        </p:spPr>
        <p:txBody>
          <a:bodyPr>
            <a:spAutoFit/>
          </a:bodyPr>
          <a:lstStyle/>
          <a:p>
            <a:pPr marL="447675" defTabSz="809625" eaLnBrk="0" fontAlgn="auto" hangingPunct="0">
              <a:spcBef>
                <a:spcPts val="0"/>
              </a:spcBef>
              <a:spcAft>
                <a:spcPts val="0"/>
              </a:spcAft>
              <a:defRPr/>
            </a:pPr>
            <a:r>
              <a:rPr lang="en-US" altLang="ko-KR" b="1" kern="0" dirty="0">
                <a:solidFill>
                  <a:srgbClr val="EEECE1"/>
                </a:solidFill>
                <a:latin typeface="CartoGothic Std" pitchFamily="34" charset="0"/>
                <a:ea typeface="스카우트영문" pitchFamily="18" charset="-127"/>
                <a:cs typeface="Times New Roman" pitchFamily="18" charset="0"/>
              </a:rPr>
              <a:t>Indonesia Trucking Association</a:t>
            </a:r>
            <a:endParaRPr kumimoji="0" lang="en-US" altLang="ko-KR" b="1" kern="0" dirty="0">
              <a:solidFill>
                <a:srgbClr val="EEECE1"/>
              </a:solidFill>
              <a:latin typeface="CartoGothic Std" pitchFamily="34" charset="0"/>
              <a:ea typeface="스카우트영문" pitchFamily="18" charset="-127"/>
              <a:cs typeface="Times New Roman" pitchFamily="18" charset="0"/>
            </a:endParaRPr>
          </a:p>
        </p:txBody>
      </p:sp>
      <p:pic>
        <p:nvPicPr>
          <p:cNvPr id="45" name="Picture 2" descr="D:\Fun Software\Download center\Indonesia-map-01.jpg"/>
          <p:cNvPicPr>
            <a:picLocks noChangeAspect="1" noChangeArrowheads="1"/>
          </p:cNvPicPr>
          <p:nvPr/>
        </p:nvPicPr>
        <p:blipFill>
          <a:blip r:embed="rId3" cstate="print"/>
          <a:srcRect b="10722"/>
          <a:stretch>
            <a:fillRect/>
          </a:stretch>
        </p:blipFill>
        <p:spPr bwMode="auto">
          <a:xfrm>
            <a:off x="2723029" y="747347"/>
            <a:ext cx="6344771" cy="4148503"/>
          </a:xfrm>
          <a:prstGeom prst="rect">
            <a:avLst/>
          </a:prstGeom>
          <a:noFill/>
        </p:spPr>
      </p:pic>
      <p:pic>
        <p:nvPicPr>
          <p:cNvPr id="3076" name="Picture 4" descr="D:\Fun Software\Download center\Jakarta-Mal_Taman_Anggrek-01.jpg"/>
          <p:cNvPicPr>
            <a:picLocks noChangeAspect="1" noChangeArrowheads="1"/>
          </p:cNvPicPr>
          <p:nvPr/>
        </p:nvPicPr>
        <p:blipFill>
          <a:blip r:embed="rId4" cstate="print"/>
          <a:srcRect/>
          <a:stretch>
            <a:fillRect/>
          </a:stretch>
        </p:blipFill>
        <p:spPr bwMode="auto">
          <a:xfrm>
            <a:off x="0" y="5943600"/>
            <a:ext cx="1371600" cy="914400"/>
          </a:xfrm>
          <a:prstGeom prst="rect">
            <a:avLst/>
          </a:prstGeom>
          <a:noFill/>
        </p:spPr>
      </p:pic>
      <p:pic>
        <p:nvPicPr>
          <p:cNvPr id="3077" name="Picture 5" descr="D:\Fun Software\Download center\Monas_Jakarta-06.jpg"/>
          <p:cNvPicPr>
            <a:picLocks noChangeAspect="1" noChangeArrowheads="1"/>
          </p:cNvPicPr>
          <p:nvPr/>
        </p:nvPicPr>
        <p:blipFill>
          <a:blip r:embed="rId5" cstate="print"/>
          <a:srcRect/>
          <a:stretch>
            <a:fillRect/>
          </a:stretch>
        </p:blipFill>
        <p:spPr bwMode="auto">
          <a:xfrm>
            <a:off x="1371599" y="5943600"/>
            <a:ext cx="1672783" cy="914400"/>
          </a:xfrm>
          <a:prstGeom prst="rect">
            <a:avLst/>
          </a:prstGeom>
          <a:noFill/>
        </p:spPr>
      </p:pic>
      <p:pic>
        <p:nvPicPr>
          <p:cNvPr id="3078" name="Picture 6" descr="D:\Fun Software\Download center\Jakarta-Bunderan_HI-05.jpg"/>
          <p:cNvPicPr>
            <a:picLocks noChangeAspect="1" noChangeArrowheads="1"/>
          </p:cNvPicPr>
          <p:nvPr/>
        </p:nvPicPr>
        <p:blipFill>
          <a:blip r:embed="rId6" cstate="print"/>
          <a:srcRect/>
          <a:stretch>
            <a:fillRect/>
          </a:stretch>
        </p:blipFill>
        <p:spPr bwMode="auto">
          <a:xfrm>
            <a:off x="7413937" y="5867400"/>
            <a:ext cx="1730063" cy="990600"/>
          </a:xfrm>
          <a:prstGeom prst="rect">
            <a:avLst/>
          </a:prstGeom>
          <a:noFill/>
        </p:spPr>
      </p:pic>
      <p:pic>
        <p:nvPicPr>
          <p:cNvPr id="3079" name="Picture 7" descr="D:\Fun Software\Download center\Monas_Jakarta-04.jpg"/>
          <p:cNvPicPr>
            <a:picLocks noChangeAspect="1" noChangeArrowheads="1"/>
          </p:cNvPicPr>
          <p:nvPr/>
        </p:nvPicPr>
        <p:blipFill>
          <a:blip r:embed="rId7" cstate="print"/>
          <a:srcRect/>
          <a:stretch>
            <a:fillRect/>
          </a:stretch>
        </p:blipFill>
        <p:spPr bwMode="auto">
          <a:xfrm>
            <a:off x="3048000" y="4926917"/>
            <a:ext cx="2895600" cy="1931083"/>
          </a:xfrm>
          <a:prstGeom prst="rect">
            <a:avLst/>
          </a:prstGeom>
          <a:noFill/>
        </p:spPr>
      </p:pic>
      <p:pic>
        <p:nvPicPr>
          <p:cNvPr id="3080" name="Picture 8" descr="D:\Fun Software\Download center\Jakarta-GBK_Stadium-01.jpg"/>
          <p:cNvPicPr>
            <a:picLocks noChangeAspect="1" noChangeArrowheads="1"/>
          </p:cNvPicPr>
          <p:nvPr/>
        </p:nvPicPr>
        <p:blipFill>
          <a:blip r:embed="rId8" cstate="print"/>
          <a:srcRect/>
          <a:stretch>
            <a:fillRect/>
          </a:stretch>
        </p:blipFill>
        <p:spPr bwMode="auto">
          <a:xfrm>
            <a:off x="5943599" y="5867400"/>
            <a:ext cx="1479071" cy="990599"/>
          </a:xfrm>
          <a:prstGeom prst="rect">
            <a:avLst/>
          </a:prstGeom>
          <a:noFill/>
        </p:spPr>
      </p:pic>
      <p:pic>
        <p:nvPicPr>
          <p:cNvPr id="3081" name="Picture 9" descr="D:\Fun Software\Download center\Jakarta-Ancol_Beach-01.jpg"/>
          <p:cNvPicPr>
            <a:picLocks noChangeAspect="1" noChangeArrowheads="1"/>
          </p:cNvPicPr>
          <p:nvPr/>
        </p:nvPicPr>
        <p:blipFill>
          <a:blip r:embed="rId9" cstate="print"/>
          <a:srcRect/>
          <a:stretch>
            <a:fillRect/>
          </a:stretch>
        </p:blipFill>
        <p:spPr bwMode="auto">
          <a:xfrm>
            <a:off x="1676400" y="4914900"/>
            <a:ext cx="1371600" cy="1028700"/>
          </a:xfrm>
          <a:prstGeom prst="rect">
            <a:avLst/>
          </a:prstGeom>
          <a:noFill/>
        </p:spPr>
      </p:pic>
      <p:pic>
        <p:nvPicPr>
          <p:cNvPr id="3082" name="Picture 10" descr="D:\Fun Software\Download center\Jakarta_Sudirman-03.jpg"/>
          <p:cNvPicPr>
            <a:picLocks noChangeAspect="1" noChangeArrowheads="1"/>
          </p:cNvPicPr>
          <p:nvPr/>
        </p:nvPicPr>
        <p:blipFill>
          <a:blip r:embed="rId10" cstate="print"/>
          <a:srcRect/>
          <a:stretch>
            <a:fillRect/>
          </a:stretch>
        </p:blipFill>
        <p:spPr bwMode="auto">
          <a:xfrm>
            <a:off x="5943600" y="4914900"/>
            <a:ext cx="1295400" cy="971550"/>
          </a:xfrm>
          <a:prstGeom prst="rect">
            <a:avLst/>
          </a:prstGeom>
          <a:noFill/>
        </p:spPr>
      </p:pic>
      <p:pic>
        <p:nvPicPr>
          <p:cNvPr id="3083" name="Picture 11" descr="D:\Fun Software\Download center\Indonesia-Borobudur_temple-01.jpg"/>
          <p:cNvPicPr>
            <a:picLocks noChangeAspect="1" noChangeArrowheads="1"/>
          </p:cNvPicPr>
          <p:nvPr/>
        </p:nvPicPr>
        <p:blipFill>
          <a:blip r:embed="rId11" cstate="print"/>
          <a:srcRect l="11538"/>
          <a:stretch>
            <a:fillRect/>
          </a:stretch>
        </p:blipFill>
        <p:spPr bwMode="auto">
          <a:xfrm>
            <a:off x="0" y="4923288"/>
            <a:ext cx="1676400" cy="1022731"/>
          </a:xfrm>
          <a:prstGeom prst="rect">
            <a:avLst/>
          </a:prstGeom>
          <a:noFill/>
        </p:spPr>
      </p:pic>
      <p:pic>
        <p:nvPicPr>
          <p:cNvPr id="3084" name="Picture 12" descr="D:\Fun Software\Download center\Prambanan_temple-01.jpg"/>
          <p:cNvPicPr>
            <a:picLocks noChangeAspect="1" noChangeArrowheads="1"/>
          </p:cNvPicPr>
          <p:nvPr/>
        </p:nvPicPr>
        <p:blipFill>
          <a:blip r:embed="rId12" cstate="print"/>
          <a:srcRect b="20471"/>
          <a:stretch>
            <a:fillRect/>
          </a:stretch>
        </p:blipFill>
        <p:spPr bwMode="auto">
          <a:xfrm>
            <a:off x="7239000" y="4876800"/>
            <a:ext cx="1916160" cy="990600"/>
          </a:xfrm>
          <a:prstGeom prst="rect">
            <a:avLst/>
          </a:prstGeom>
          <a:noFill/>
        </p:spPr>
      </p:pic>
      <p:pic>
        <p:nvPicPr>
          <p:cNvPr id="37" name="Picture 5"/>
          <p:cNvPicPr>
            <a:picLocks noChangeAspect="1" noChangeArrowheads="1"/>
          </p:cNvPicPr>
          <p:nvPr/>
        </p:nvPicPr>
        <p:blipFill rotWithShape="1">
          <a:blip r:embed="rId13" cstate="print"/>
          <a:srcRect l="3516" t="2509" r="3227" b="9658"/>
          <a:stretch/>
        </p:blipFill>
        <p:spPr bwMode="auto">
          <a:xfrm>
            <a:off x="0" y="864031"/>
            <a:ext cx="3733800" cy="2260169"/>
          </a:xfrm>
          <a:prstGeom prst="rect">
            <a:avLst/>
          </a:prstGeom>
          <a:noFill/>
          <a:ln w="9525">
            <a:noFill/>
            <a:miter lim="800000"/>
            <a:headEnd/>
            <a:tailEnd/>
          </a:ln>
          <a:effectLst/>
        </p:spPr>
      </p:pic>
      <p:sp>
        <p:nvSpPr>
          <p:cNvPr id="43" name="Oval 42"/>
          <p:cNvSpPr/>
          <p:nvPr/>
        </p:nvSpPr>
        <p:spPr>
          <a:xfrm>
            <a:off x="2362200" y="2495550"/>
            <a:ext cx="1295400" cy="647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ight Arrow 45"/>
          <p:cNvSpPr/>
          <p:nvPr/>
        </p:nvSpPr>
        <p:spPr>
          <a:xfrm>
            <a:off x="3581400" y="2385264"/>
            <a:ext cx="381000" cy="891336"/>
          </a:xfrm>
          <a:prstGeom prst="rightArrow">
            <a:avLst/>
          </a:prstGeom>
          <a:gradFill flip="none" rotWithShape="1">
            <a:gsLst>
              <a:gs pos="0">
                <a:schemeClr val="bg1"/>
              </a:gs>
              <a:gs pos="15000">
                <a:srgbClr val="FDE9DD"/>
              </a:gs>
              <a:gs pos="100000">
                <a:srgbClr val="FF0000"/>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 name="직사각형 84"/>
          <p:cNvSpPr/>
          <p:nvPr/>
        </p:nvSpPr>
        <p:spPr bwMode="auto">
          <a:xfrm>
            <a:off x="6686550" y="168275"/>
            <a:ext cx="2305050" cy="369332"/>
          </a:xfrm>
          <a:prstGeom prst="rect">
            <a:avLst/>
          </a:prstGeom>
        </p:spPr>
        <p:txBody>
          <a:bodyPr wrap="square">
            <a:spAutoFit/>
          </a:bodyPr>
          <a:lstStyle/>
          <a:p>
            <a:pPr marL="447675" algn="r" defTabSz="809625" eaLnBrk="0" fontAlgn="auto" hangingPunct="0">
              <a:spcBef>
                <a:spcPts val="0"/>
              </a:spcBef>
              <a:spcAft>
                <a:spcPts val="0"/>
              </a:spcAft>
              <a:defRPr/>
            </a:pPr>
            <a:r>
              <a:rPr kumimoji="0" lang="en-US" altLang="ko-KR" kern="0" dirty="0" smtClean="0">
                <a:solidFill>
                  <a:srgbClr val="EEECE1"/>
                </a:solidFill>
                <a:latin typeface="CartoGothic Std" pitchFamily="34" charset="0"/>
                <a:ea typeface="스카우트영문" pitchFamily="18" charset="-127"/>
                <a:cs typeface="Times New Roman" pitchFamily="18" charset="0"/>
              </a:rPr>
              <a:t>Territory</a:t>
            </a:r>
            <a:endParaRPr kumimoji="0" lang="en-US" altLang="ko-KR" kern="0" dirty="0">
              <a:solidFill>
                <a:srgbClr val="EEECE1"/>
              </a:solidFill>
              <a:latin typeface="CartoGothic Std" pitchFamily="34" charset="0"/>
              <a:ea typeface="스카우트영문" pitchFamily="18" charset="-127"/>
              <a:cs typeface="Times New Roman" pitchFamily="18" charset="0"/>
            </a:endParaRPr>
          </a:p>
        </p:txBody>
      </p:sp>
    </p:spTree>
    <p:extLst>
      <p:ext uri="{BB962C8B-B14F-4D97-AF65-F5344CB8AC3E}">
        <p14:creationId xmlns="" xmlns:p14="http://schemas.microsoft.com/office/powerpoint/2010/main" val="145305866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7924800" y="88900"/>
            <a:ext cx="1143000" cy="990600"/>
          </a:xfrm>
          <a:prstGeom prst="rect">
            <a:avLst/>
          </a:prstGeom>
        </p:spPr>
      </p:pic>
      <p:sp>
        <p:nvSpPr>
          <p:cNvPr id="9" name="Title 1"/>
          <p:cNvSpPr txBox="1">
            <a:spLocks/>
          </p:cNvSpPr>
          <p:nvPr/>
        </p:nvSpPr>
        <p:spPr>
          <a:xfrm>
            <a:off x="152400" y="88900"/>
            <a:ext cx="8796143" cy="7112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500" b="1" dirty="0" smtClean="0">
                <a:solidFill>
                  <a:srgbClr val="FF0000"/>
                </a:solidFill>
                <a:effectLst>
                  <a:outerShdw blurRad="38100" dist="38100" dir="2700000" algn="tl">
                    <a:srgbClr val="000000">
                      <a:alpha val="43137"/>
                    </a:srgbClr>
                  </a:outerShdw>
                </a:effectLst>
                <a:latin typeface="Adobe Garamond Pro Bold" pitchFamily="18" charset="0"/>
              </a:rPr>
              <a:t>ITA/APTRINDO</a:t>
            </a:r>
            <a:r>
              <a:rPr lang="en-US" sz="3500" b="1" dirty="0" smtClean="0">
                <a:solidFill>
                  <a:schemeClr val="tx1"/>
                </a:solidFill>
                <a:effectLst>
                  <a:outerShdw blurRad="38100" dist="38100" dir="2700000" algn="tl">
                    <a:srgbClr val="000000">
                      <a:alpha val="43137"/>
                    </a:srgbClr>
                  </a:outerShdw>
                </a:effectLst>
                <a:latin typeface="Adobe Garamond Pro Bold" pitchFamily="18" charset="0"/>
              </a:rPr>
              <a:t> ROLE in INDONESIA</a:t>
            </a:r>
            <a:endParaRPr lang="en-US" sz="3500" b="1" dirty="0">
              <a:solidFill>
                <a:schemeClr val="tx1"/>
              </a:solidFill>
              <a:effectLst>
                <a:outerShdw blurRad="38100" dist="38100" dir="2700000" algn="tl">
                  <a:srgbClr val="000000">
                    <a:alpha val="43137"/>
                  </a:srgbClr>
                </a:outerShdw>
              </a:effectLst>
              <a:latin typeface="Adobe Garamond Pro Bold" pitchFamily="18" charset="0"/>
            </a:endParaRPr>
          </a:p>
        </p:txBody>
      </p:sp>
      <p:sp>
        <p:nvSpPr>
          <p:cNvPr id="6" name="Rectangle 5"/>
          <p:cNvSpPr/>
          <p:nvPr/>
        </p:nvSpPr>
        <p:spPr>
          <a:xfrm>
            <a:off x="228599" y="1435100"/>
            <a:ext cx="4300343" cy="51181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7160" indent="-137160">
              <a:buFont typeface="Wingdings" panose="05000000000000000000" pitchFamily="2" charset="2"/>
              <a:buChar char="§"/>
            </a:pPr>
            <a:r>
              <a:rPr lang="en-US" sz="1500" dirty="0" smtClean="0">
                <a:solidFill>
                  <a:schemeClr val="tx1"/>
                </a:solidFill>
              </a:rPr>
              <a:t>Helping the ITA/APTRINDO members to increase the competitiveness, better performance and more professional</a:t>
            </a:r>
          </a:p>
          <a:p>
            <a:pPr marL="137160" indent="-137160">
              <a:buFont typeface="Wingdings" panose="05000000000000000000" pitchFamily="2" charset="2"/>
              <a:buChar char="§"/>
            </a:pPr>
            <a:r>
              <a:rPr lang="en-US" sz="1500" dirty="0" smtClean="0">
                <a:solidFill>
                  <a:schemeClr val="tx1"/>
                </a:solidFill>
              </a:rPr>
              <a:t>Developing the freight transportation using the most effective and efficient truck</a:t>
            </a:r>
          </a:p>
          <a:p>
            <a:pPr marL="137160" indent="-137160">
              <a:buFont typeface="Wingdings" panose="05000000000000000000" pitchFamily="2" charset="2"/>
              <a:buChar char="§"/>
            </a:pPr>
            <a:r>
              <a:rPr lang="en-US" sz="1500" dirty="0" smtClean="0">
                <a:solidFill>
                  <a:schemeClr val="tx1"/>
                </a:solidFill>
              </a:rPr>
              <a:t>Serving and protecting the member’s interests and needs, accommodating the member’s suggestions</a:t>
            </a:r>
          </a:p>
          <a:p>
            <a:pPr marL="137160" indent="-137160">
              <a:buFont typeface="Wingdings" panose="05000000000000000000" pitchFamily="2" charset="2"/>
              <a:buChar char="§"/>
            </a:pPr>
            <a:r>
              <a:rPr lang="en-US" sz="1500" dirty="0" smtClean="0">
                <a:solidFill>
                  <a:schemeClr val="tx1"/>
                </a:solidFill>
              </a:rPr>
              <a:t>Canalizing and stand up for the member’s aspirations</a:t>
            </a:r>
          </a:p>
          <a:p>
            <a:pPr marL="137160" indent="-137160">
              <a:buFont typeface="Wingdings" panose="05000000000000000000" pitchFamily="2" charset="2"/>
              <a:buChar char="§"/>
            </a:pPr>
            <a:r>
              <a:rPr lang="en-US" sz="1500" dirty="0" smtClean="0">
                <a:solidFill>
                  <a:schemeClr val="tx1"/>
                </a:solidFill>
              </a:rPr>
              <a:t>Supporting all members to empowering and developing the professionalism</a:t>
            </a:r>
          </a:p>
          <a:p>
            <a:pPr marL="137160" indent="-137160">
              <a:buFont typeface="Wingdings" panose="05000000000000000000" pitchFamily="2" charset="2"/>
              <a:buChar char="§"/>
            </a:pPr>
            <a:r>
              <a:rPr lang="en-US" sz="1500" dirty="0" smtClean="0">
                <a:solidFill>
                  <a:schemeClr val="tx1"/>
                </a:solidFill>
              </a:rPr>
              <a:t>Supporting the member to develop the knowledge of logistics, freight transportations, Tax issues, managing the company, </a:t>
            </a:r>
            <a:r>
              <a:rPr lang="en-US" sz="1500" dirty="0" err="1" smtClean="0">
                <a:solidFill>
                  <a:schemeClr val="tx1"/>
                </a:solidFill>
              </a:rPr>
              <a:t>etc</a:t>
            </a:r>
            <a:endParaRPr lang="en-US" sz="1500" dirty="0" smtClean="0">
              <a:solidFill>
                <a:schemeClr val="tx1"/>
              </a:solidFill>
            </a:endParaRPr>
          </a:p>
          <a:p>
            <a:pPr marL="137160" indent="-137160">
              <a:buFont typeface="Wingdings" panose="05000000000000000000" pitchFamily="2" charset="2"/>
              <a:buChar char="§"/>
            </a:pPr>
            <a:r>
              <a:rPr lang="en-US" sz="1500" dirty="0">
                <a:solidFill>
                  <a:schemeClr val="tx1"/>
                </a:solidFill>
              </a:rPr>
              <a:t>Provide guidance and supervision in conducting business activities professionally in order to avoid the business practices that can harm other members </a:t>
            </a:r>
          </a:p>
        </p:txBody>
      </p:sp>
      <p:sp>
        <p:nvSpPr>
          <p:cNvPr id="22" name="Rectangle 21"/>
          <p:cNvSpPr/>
          <p:nvPr/>
        </p:nvSpPr>
        <p:spPr>
          <a:xfrm>
            <a:off x="4648200" y="1435100"/>
            <a:ext cx="4300343" cy="51181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37160" indent="-137160">
              <a:buFont typeface="Wingdings" panose="05000000000000000000" pitchFamily="2" charset="2"/>
              <a:buChar char="§"/>
            </a:pPr>
            <a:r>
              <a:rPr lang="en-US" sz="1500" dirty="0" smtClean="0">
                <a:solidFill>
                  <a:schemeClr val="tx1"/>
                </a:solidFill>
              </a:rPr>
              <a:t>Helping the Central and Local Government in making:</a:t>
            </a:r>
          </a:p>
          <a:p>
            <a:pPr marL="137160" lvl="1"/>
            <a:r>
              <a:rPr lang="en-US" sz="1500" dirty="0">
                <a:solidFill>
                  <a:schemeClr val="tx1"/>
                </a:solidFill>
              </a:rPr>
              <a:t>-Policies and </a:t>
            </a:r>
            <a:r>
              <a:rPr lang="en-US" sz="1500" dirty="0" smtClean="0">
                <a:solidFill>
                  <a:schemeClr val="tx1"/>
                </a:solidFill>
              </a:rPr>
              <a:t>regulations </a:t>
            </a:r>
            <a:r>
              <a:rPr lang="en-US" sz="1500" dirty="0">
                <a:solidFill>
                  <a:schemeClr val="tx1"/>
                </a:solidFill>
              </a:rPr>
              <a:t>relating to the transport of goods by </a:t>
            </a:r>
            <a:r>
              <a:rPr lang="en-US" sz="1500" dirty="0" smtClean="0">
                <a:solidFill>
                  <a:schemeClr val="tx1"/>
                </a:solidFill>
              </a:rPr>
              <a:t>truck</a:t>
            </a:r>
          </a:p>
          <a:p>
            <a:pPr marL="137160" lvl="1"/>
            <a:r>
              <a:rPr lang="en-US" sz="1500" dirty="0">
                <a:solidFill>
                  <a:schemeClr val="tx1"/>
                </a:solidFill>
              </a:rPr>
              <a:t>-Help control and supervise the implementation of policies and regulations that have been issued by local </a:t>
            </a:r>
            <a:r>
              <a:rPr lang="en-US" sz="1500" dirty="0" smtClean="0">
                <a:solidFill>
                  <a:schemeClr val="tx1"/>
                </a:solidFill>
              </a:rPr>
              <a:t>and </a:t>
            </a:r>
            <a:r>
              <a:rPr lang="en-US" sz="1500" dirty="0">
                <a:solidFill>
                  <a:schemeClr val="tx1"/>
                </a:solidFill>
              </a:rPr>
              <a:t>central government</a:t>
            </a:r>
            <a:endParaRPr lang="en-US" sz="1500" dirty="0" smtClean="0">
              <a:solidFill>
                <a:schemeClr val="tx1"/>
              </a:solidFill>
            </a:endParaRPr>
          </a:p>
          <a:p>
            <a:pPr marL="137160" indent="-137160">
              <a:buFont typeface="Wingdings" panose="05000000000000000000" pitchFamily="2" charset="2"/>
              <a:buChar char="§"/>
            </a:pPr>
            <a:r>
              <a:rPr lang="en-US" sz="1500" dirty="0">
                <a:solidFill>
                  <a:schemeClr val="tx1"/>
                </a:solidFill>
              </a:rPr>
              <a:t>Provide support of information and data for decision making purposes of local </a:t>
            </a:r>
            <a:r>
              <a:rPr lang="en-US" sz="1500" dirty="0" smtClean="0">
                <a:solidFill>
                  <a:schemeClr val="tx1"/>
                </a:solidFill>
              </a:rPr>
              <a:t>and </a:t>
            </a:r>
            <a:r>
              <a:rPr lang="en-US" sz="1500" dirty="0">
                <a:solidFill>
                  <a:schemeClr val="tx1"/>
                </a:solidFill>
              </a:rPr>
              <a:t>central government</a:t>
            </a:r>
            <a:endParaRPr lang="en-US" sz="1500" dirty="0" smtClean="0">
              <a:solidFill>
                <a:schemeClr val="tx1"/>
              </a:solidFill>
            </a:endParaRPr>
          </a:p>
          <a:p>
            <a:pPr marL="137160" indent="-137160">
              <a:buFont typeface="Wingdings" panose="05000000000000000000" pitchFamily="2" charset="2"/>
              <a:buChar char="§"/>
            </a:pPr>
            <a:r>
              <a:rPr lang="en-US" sz="1500" dirty="0">
                <a:solidFill>
                  <a:schemeClr val="tx1"/>
                </a:solidFill>
              </a:rPr>
              <a:t>Fostering cooperation with </a:t>
            </a:r>
            <a:r>
              <a:rPr lang="en-US" sz="1500" dirty="0" smtClean="0">
                <a:solidFill>
                  <a:schemeClr val="tx1"/>
                </a:solidFill>
              </a:rPr>
              <a:t>Indonesia Chamber of Commerce (KADIN Indonesia) </a:t>
            </a:r>
            <a:r>
              <a:rPr lang="en-US" sz="1500" dirty="0">
                <a:solidFill>
                  <a:schemeClr val="tx1"/>
                </a:solidFill>
              </a:rPr>
              <a:t>as the parent of economic organizations in Indonesia and other </a:t>
            </a:r>
            <a:r>
              <a:rPr lang="en-US" sz="1500" dirty="0" smtClean="0">
                <a:solidFill>
                  <a:schemeClr val="tx1"/>
                </a:solidFill>
              </a:rPr>
              <a:t>associations</a:t>
            </a:r>
            <a:r>
              <a:rPr lang="en-US" sz="1500" dirty="0">
                <a:solidFill>
                  <a:schemeClr val="tx1"/>
                </a:solidFill>
              </a:rPr>
              <a:t>, including cooperation with large </a:t>
            </a:r>
            <a:r>
              <a:rPr lang="en-US" sz="1500" dirty="0" smtClean="0">
                <a:solidFill>
                  <a:schemeClr val="tx1"/>
                </a:solidFill>
              </a:rPr>
              <a:t>National/Small/Medium </a:t>
            </a:r>
            <a:r>
              <a:rPr lang="en-US" sz="1500" dirty="0">
                <a:solidFill>
                  <a:schemeClr val="tx1"/>
                </a:solidFill>
              </a:rPr>
              <a:t>private </a:t>
            </a:r>
            <a:r>
              <a:rPr lang="en-US" sz="1500" dirty="0" smtClean="0">
                <a:solidFill>
                  <a:schemeClr val="tx1"/>
                </a:solidFill>
              </a:rPr>
              <a:t>enterprises and </a:t>
            </a:r>
            <a:r>
              <a:rPr lang="en-US" sz="1500" dirty="0">
                <a:solidFill>
                  <a:schemeClr val="tx1"/>
                </a:solidFill>
              </a:rPr>
              <a:t>cooperatives</a:t>
            </a:r>
            <a:endParaRPr lang="en-US" sz="1500" dirty="0" smtClean="0">
              <a:solidFill>
                <a:schemeClr val="tx1"/>
              </a:solidFill>
            </a:endParaRPr>
          </a:p>
          <a:p>
            <a:pPr marL="137160" indent="-137160">
              <a:buFont typeface="Wingdings" panose="05000000000000000000" pitchFamily="2" charset="2"/>
              <a:buChar char="§"/>
            </a:pPr>
            <a:r>
              <a:rPr lang="en-US" sz="1500" dirty="0">
                <a:solidFill>
                  <a:schemeClr val="tx1"/>
                </a:solidFill>
              </a:rPr>
              <a:t>Fostering cooperation with </a:t>
            </a:r>
            <a:r>
              <a:rPr lang="en-US" sz="1500" dirty="0" smtClean="0">
                <a:solidFill>
                  <a:schemeClr val="tx1"/>
                </a:solidFill>
              </a:rPr>
              <a:t>Central </a:t>
            </a:r>
            <a:r>
              <a:rPr lang="en-US" sz="1500" dirty="0">
                <a:solidFill>
                  <a:schemeClr val="tx1"/>
                </a:solidFill>
              </a:rPr>
              <a:t>and </a:t>
            </a:r>
            <a:r>
              <a:rPr lang="en-US" sz="1500" dirty="0" smtClean="0">
                <a:solidFill>
                  <a:schemeClr val="tx1"/>
                </a:solidFill>
              </a:rPr>
              <a:t>Local Government </a:t>
            </a:r>
            <a:r>
              <a:rPr lang="en-US" sz="1500" dirty="0">
                <a:solidFill>
                  <a:schemeClr val="tx1"/>
                </a:solidFill>
              </a:rPr>
              <a:t>in the widest sense, including cooperation with </a:t>
            </a:r>
            <a:r>
              <a:rPr lang="en-US" sz="1500" dirty="0" smtClean="0">
                <a:solidFill>
                  <a:schemeClr val="tx1"/>
                </a:solidFill>
              </a:rPr>
              <a:t>State Own Enterprises, </a:t>
            </a:r>
            <a:r>
              <a:rPr lang="en-US" sz="1500" dirty="0">
                <a:solidFill>
                  <a:schemeClr val="tx1"/>
                </a:solidFill>
              </a:rPr>
              <a:t>Educational Institutions, Research Institutions and other </a:t>
            </a:r>
            <a:r>
              <a:rPr lang="en-US" sz="1500" dirty="0" smtClean="0">
                <a:solidFill>
                  <a:schemeClr val="tx1"/>
                </a:solidFill>
              </a:rPr>
              <a:t>institutions</a:t>
            </a:r>
            <a:endParaRPr lang="en-US" sz="1500" dirty="0">
              <a:solidFill>
                <a:schemeClr val="tx1"/>
              </a:solidFill>
            </a:endParaRPr>
          </a:p>
        </p:txBody>
      </p:sp>
      <p:sp>
        <p:nvSpPr>
          <p:cNvPr id="3" name="Rounded Rectangle 2"/>
          <p:cNvSpPr/>
          <p:nvPr/>
        </p:nvSpPr>
        <p:spPr>
          <a:xfrm>
            <a:off x="228600" y="990600"/>
            <a:ext cx="2819400" cy="520700"/>
          </a:xfrm>
          <a:prstGeom prst="roundRect">
            <a:avLst/>
          </a:prstGeom>
          <a:ln>
            <a:noFill/>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t>Internal Role</a:t>
            </a:r>
            <a:endParaRPr lang="en-US" sz="2800" dirty="0"/>
          </a:p>
        </p:txBody>
      </p:sp>
      <p:sp>
        <p:nvSpPr>
          <p:cNvPr id="21" name="Rounded Rectangle 20"/>
          <p:cNvSpPr/>
          <p:nvPr/>
        </p:nvSpPr>
        <p:spPr>
          <a:xfrm>
            <a:off x="4648200" y="990600"/>
            <a:ext cx="2819400" cy="520700"/>
          </a:xfrm>
          <a:prstGeom prst="roundRect">
            <a:avLst/>
          </a:prstGeom>
          <a:solidFill>
            <a:srgbClr val="FF0000"/>
          </a:solidFill>
          <a:ln>
            <a:noFill/>
          </a:ln>
          <a:effectLst>
            <a:glow rad="101600">
              <a:schemeClr val="accent5">
                <a:satMod val="175000"/>
                <a:alpha val="40000"/>
              </a:schemeClr>
            </a:glow>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lang="en-US" sz="2800" dirty="0" smtClean="0">
                <a:solidFill>
                  <a:schemeClr val="tx1"/>
                </a:solidFill>
              </a:rPr>
              <a:t>External Role</a:t>
            </a:r>
            <a:endParaRPr lang="en-US" sz="2800" dirty="0">
              <a:solidFill>
                <a:schemeClr val="tx1"/>
              </a:solidFill>
            </a:endParaRPr>
          </a:p>
        </p:txBody>
      </p:sp>
    </p:spTree>
  </p:cSld>
  <p:clrMapOvr>
    <a:masterClrMapping/>
  </p:clrMapOvr>
  <mc:AlternateContent xmlns:mc="http://schemas.openxmlformats.org/markup-compatibility/2006">
    <mc:Choice xmlns=""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04800" y="533400"/>
            <a:ext cx="8458200" cy="1938992"/>
          </a:xfrm>
          <a:prstGeom prst="rect">
            <a:avLst/>
          </a:prstGeom>
          <a:noFill/>
        </p:spPr>
        <p:txBody>
          <a:bodyPr wrap="square" lIns="91440" tIns="45720" rIns="91440" bIns="45720">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6000" b="1" cap="none" spc="0" dirty="0" smtClean="0">
                <a:ln>
                  <a:prstDash val="solid"/>
                </a:ln>
                <a:solidFill>
                  <a:schemeClr val="tx1">
                    <a:lumMod val="75000"/>
                    <a:lumOff val="25000"/>
                  </a:schemeClr>
                </a:solidFill>
                <a:effectLst>
                  <a:outerShdw blurRad="88000" dist="50800" dir="5040000" algn="tl">
                    <a:schemeClr val="accent4">
                      <a:tint val="80000"/>
                      <a:satMod val="250000"/>
                      <a:alpha val="45000"/>
                    </a:schemeClr>
                  </a:outerShdw>
                </a:effectLst>
              </a:rPr>
              <a:t>Indonesian</a:t>
            </a:r>
          </a:p>
          <a:p>
            <a:pPr algn="ctr"/>
            <a:r>
              <a:rPr lang="en-US" sz="6000" b="1" cap="none" spc="0" dirty="0" smtClean="0">
                <a:ln>
                  <a:prstDash val="solid"/>
                </a:ln>
                <a:solidFill>
                  <a:schemeClr val="tx1">
                    <a:lumMod val="75000"/>
                    <a:lumOff val="25000"/>
                  </a:schemeClr>
                </a:solidFill>
                <a:effectLst>
                  <a:outerShdw blurRad="88000" dist="50800" dir="5040000" algn="tl">
                    <a:schemeClr val="accent4">
                      <a:tint val="80000"/>
                      <a:satMod val="250000"/>
                      <a:alpha val="45000"/>
                    </a:schemeClr>
                  </a:outerShdw>
                </a:effectLst>
              </a:rPr>
              <a:t>Transportation  </a:t>
            </a:r>
            <a:r>
              <a:rPr lang="en-US" sz="6000" b="1" dirty="0" err="1" smtClean="0">
                <a:ln>
                  <a:prstDash val="solid"/>
                </a:ln>
                <a:solidFill>
                  <a:schemeClr val="tx1">
                    <a:lumMod val="75000"/>
                    <a:lumOff val="25000"/>
                  </a:schemeClr>
                </a:solidFill>
                <a:effectLst>
                  <a:outerShdw blurRad="88000" dist="50800" dir="5040000" algn="tl">
                    <a:schemeClr val="accent4">
                      <a:tint val="80000"/>
                      <a:satMod val="250000"/>
                      <a:alpha val="45000"/>
                    </a:schemeClr>
                  </a:outerShdw>
                </a:effectLst>
              </a:rPr>
              <a:t>Potrait</a:t>
            </a:r>
            <a:endParaRPr lang="en-US" sz="6000" b="1" cap="none" spc="0" dirty="0" smtClean="0">
              <a:ln>
                <a:prstDash val="solid"/>
              </a:ln>
              <a:solidFill>
                <a:schemeClr val="tx1">
                  <a:lumMod val="75000"/>
                  <a:lumOff val="25000"/>
                </a:schemeClr>
              </a:solidFill>
              <a:effectLst>
                <a:outerShdw blurRad="88000" dist="50800" dir="5040000" algn="tl">
                  <a:schemeClr val="accent4">
                    <a:tint val="80000"/>
                    <a:satMod val="250000"/>
                    <a:alpha val="45000"/>
                  </a:schemeClr>
                </a:outerShdw>
              </a:effectLst>
            </a:endParaRPr>
          </a:p>
        </p:txBody>
      </p:sp>
      <p:grpSp>
        <p:nvGrpSpPr>
          <p:cNvPr id="2" name="Group 15"/>
          <p:cNvGrpSpPr/>
          <p:nvPr/>
        </p:nvGrpSpPr>
        <p:grpSpPr>
          <a:xfrm>
            <a:off x="838200" y="2590800"/>
            <a:ext cx="7544474" cy="3229263"/>
            <a:chOff x="762000" y="685800"/>
            <a:chExt cx="7544474" cy="3229263"/>
          </a:xfrm>
        </p:grpSpPr>
        <p:pic>
          <p:nvPicPr>
            <p:cNvPr id="1035" name="Picture 11" descr="http://flashglobal.com/wp-content/uploads/2015/04/export-compliance-featured.jpg"/>
            <p:cNvPicPr>
              <a:picLocks noChangeAspect="1" noChangeArrowheads="1"/>
            </p:cNvPicPr>
            <p:nvPr/>
          </p:nvPicPr>
          <p:blipFill>
            <a:blip r:embed="rId2"/>
            <a:srcRect/>
            <a:stretch>
              <a:fillRect/>
            </a:stretch>
          </p:blipFill>
          <p:spPr bwMode="auto">
            <a:xfrm>
              <a:off x="762000" y="685800"/>
              <a:ext cx="7544474" cy="3229263"/>
            </a:xfrm>
            <a:prstGeom prst="rect">
              <a:avLst/>
            </a:prstGeom>
            <a:noFill/>
          </p:spPr>
        </p:pic>
        <p:pic>
          <p:nvPicPr>
            <p:cNvPr id="7" name="Picture 6" descr="LOGO Lookman Djaja.png"/>
            <p:cNvPicPr>
              <a:picLocks noChangeAspect="1"/>
            </p:cNvPicPr>
            <p:nvPr/>
          </p:nvPicPr>
          <p:blipFill>
            <a:blip r:embed="rId3" cstate="print"/>
            <a:stretch>
              <a:fillRect/>
            </a:stretch>
          </p:blipFill>
          <p:spPr>
            <a:xfrm>
              <a:off x="7467600" y="2133600"/>
              <a:ext cx="158905" cy="156530"/>
            </a:xfrm>
            <a:prstGeom prst="rect">
              <a:avLst/>
            </a:prstGeom>
          </p:spPr>
        </p:pic>
        <p:pic>
          <p:nvPicPr>
            <p:cNvPr id="8" name="Picture 7" descr="LOGO Lookman Djaja Landscape.png"/>
            <p:cNvPicPr>
              <a:picLocks noChangeAspect="1"/>
            </p:cNvPicPr>
            <p:nvPr/>
          </p:nvPicPr>
          <p:blipFill>
            <a:blip r:embed="rId4" cstate="print"/>
            <a:stretch>
              <a:fillRect/>
            </a:stretch>
          </p:blipFill>
          <p:spPr>
            <a:xfrm>
              <a:off x="4724400" y="2209800"/>
              <a:ext cx="457200" cy="63795"/>
            </a:xfrm>
            <a:prstGeom prst="rect">
              <a:avLst/>
            </a:prstGeom>
          </p:spPr>
        </p:pic>
        <p:pic>
          <p:nvPicPr>
            <p:cNvPr id="9" name="Picture 8" descr="LOGO Lookman Djaja Landscape.png"/>
            <p:cNvPicPr>
              <a:picLocks noChangeAspect="1"/>
            </p:cNvPicPr>
            <p:nvPr/>
          </p:nvPicPr>
          <p:blipFill>
            <a:blip r:embed="rId4" cstate="print"/>
            <a:stretch>
              <a:fillRect/>
            </a:stretch>
          </p:blipFill>
          <p:spPr>
            <a:xfrm>
              <a:off x="6324600" y="2209800"/>
              <a:ext cx="457200" cy="63795"/>
            </a:xfrm>
            <a:prstGeom prst="rect">
              <a:avLst/>
            </a:prstGeom>
          </p:spPr>
        </p:pic>
        <p:pic>
          <p:nvPicPr>
            <p:cNvPr id="12" name="Picture 11" descr="LOGO Lookman Djaja.png"/>
            <p:cNvPicPr>
              <a:picLocks noChangeAspect="1"/>
            </p:cNvPicPr>
            <p:nvPr/>
          </p:nvPicPr>
          <p:blipFill>
            <a:blip r:embed="rId5" cstate="print"/>
            <a:stretch>
              <a:fillRect/>
            </a:stretch>
          </p:blipFill>
          <p:spPr>
            <a:xfrm>
              <a:off x="4038600" y="2286000"/>
              <a:ext cx="152400" cy="150122"/>
            </a:xfrm>
            <a:prstGeom prst="rect">
              <a:avLst/>
            </a:prstGeom>
          </p:spPr>
        </p:pic>
        <p:pic>
          <p:nvPicPr>
            <p:cNvPr id="13" name="Picture 12" descr="LOGO Lookman Djaja.png"/>
            <p:cNvPicPr>
              <a:picLocks noChangeAspect="1"/>
            </p:cNvPicPr>
            <p:nvPr/>
          </p:nvPicPr>
          <p:blipFill>
            <a:blip r:embed="rId6" cstate="print"/>
            <a:stretch>
              <a:fillRect/>
            </a:stretch>
          </p:blipFill>
          <p:spPr>
            <a:xfrm>
              <a:off x="6324600" y="1600200"/>
              <a:ext cx="81549" cy="80330"/>
            </a:xfrm>
            <a:prstGeom prst="rect">
              <a:avLst/>
            </a:prstGeom>
          </p:spPr>
        </p:pic>
        <p:pic>
          <p:nvPicPr>
            <p:cNvPr id="14" name="Picture 13" descr="LOGO Lookman Djaja.png"/>
            <p:cNvPicPr>
              <a:picLocks noChangeAspect="1"/>
            </p:cNvPicPr>
            <p:nvPr/>
          </p:nvPicPr>
          <p:blipFill>
            <a:blip r:embed="rId7" cstate="print"/>
            <a:stretch>
              <a:fillRect/>
            </a:stretch>
          </p:blipFill>
          <p:spPr>
            <a:xfrm>
              <a:off x="1447800" y="2209800"/>
              <a:ext cx="76200" cy="75061"/>
            </a:xfrm>
            <a:prstGeom prst="rect">
              <a:avLst/>
            </a:prstGeom>
          </p:spPr>
        </p:pic>
        <p:pic>
          <p:nvPicPr>
            <p:cNvPr id="15" name="Picture 14" descr="LOGO Lookman Djaja.png"/>
            <p:cNvPicPr>
              <a:picLocks noChangeAspect="1"/>
            </p:cNvPicPr>
            <p:nvPr/>
          </p:nvPicPr>
          <p:blipFill>
            <a:blip r:embed="rId3" cstate="print"/>
            <a:stretch>
              <a:fillRect/>
            </a:stretch>
          </p:blipFill>
          <p:spPr>
            <a:xfrm>
              <a:off x="1676400" y="1676400"/>
              <a:ext cx="158905" cy="156530"/>
            </a:xfrm>
            <a:prstGeom prst="rect">
              <a:avLst/>
            </a:prstGeom>
          </p:spPr>
        </p:pic>
        <p:pic>
          <p:nvPicPr>
            <p:cNvPr id="17" name="Picture 16" descr="LOGO Lookman Djaja.png"/>
            <p:cNvPicPr>
              <a:picLocks noChangeAspect="1"/>
            </p:cNvPicPr>
            <p:nvPr/>
          </p:nvPicPr>
          <p:blipFill>
            <a:blip r:embed="rId5" cstate="print"/>
            <a:stretch>
              <a:fillRect/>
            </a:stretch>
          </p:blipFill>
          <p:spPr>
            <a:xfrm>
              <a:off x="2438400" y="2057400"/>
              <a:ext cx="152400" cy="150122"/>
            </a:xfrm>
            <a:prstGeom prst="rect">
              <a:avLst/>
            </a:prstGeom>
          </p:spPr>
        </p:pic>
        <p:pic>
          <p:nvPicPr>
            <p:cNvPr id="18" name="Picture 17" descr="LOGO Lookman Djaja.png"/>
            <p:cNvPicPr>
              <a:picLocks noChangeAspect="1"/>
            </p:cNvPicPr>
            <p:nvPr/>
          </p:nvPicPr>
          <p:blipFill>
            <a:blip r:embed="rId7" cstate="print"/>
            <a:stretch>
              <a:fillRect/>
            </a:stretch>
          </p:blipFill>
          <p:spPr>
            <a:xfrm>
              <a:off x="2895600" y="2133600"/>
              <a:ext cx="76200" cy="75061"/>
            </a:xfrm>
            <a:prstGeom prst="rect">
              <a:avLst/>
            </a:prstGeom>
          </p:spPr>
        </p:pic>
      </p:grpSp>
      <p:sp>
        <p:nvSpPr>
          <p:cNvPr id="19" name="Slide Number Placeholder 18"/>
          <p:cNvSpPr>
            <a:spLocks noGrp="1"/>
          </p:cNvSpPr>
          <p:nvPr>
            <p:ph type="sldNum" sz="quarter" idx="12"/>
          </p:nvPr>
        </p:nvSpPr>
        <p:spPr/>
        <p:txBody>
          <a:bodyPr/>
          <a:lstStyle/>
          <a:p>
            <a:fld id="{2E1925D8-65BD-4B20-8BA1-0CE04894F6D2}" type="slidenum">
              <a:rPr lang="en-US" smtClean="0"/>
              <a:pPr/>
              <a:t>6</a:t>
            </a:fld>
            <a:endParaRPr lang="en-US"/>
          </a:p>
        </p:txBody>
      </p:sp>
    </p:spTree>
  </p:cSld>
  <p:clrMapOvr>
    <a:masterClrMapping/>
  </p:clrMapOvr>
  <p:transition spd="slow">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lnSpcReduction="10000"/>
          </a:bodyPr>
          <a:lstStyle/>
          <a:p>
            <a:r>
              <a:rPr lang="en-US" b="1" i="1" dirty="0" smtClean="0">
                <a:solidFill>
                  <a:schemeClr val="tx2">
                    <a:lumMod val="75000"/>
                  </a:schemeClr>
                </a:solidFill>
              </a:rPr>
              <a:t>Trucking company dominated by SME and Family Business</a:t>
            </a:r>
          </a:p>
          <a:p>
            <a:r>
              <a:rPr lang="en-US" b="1" i="1" dirty="0" smtClean="0">
                <a:solidFill>
                  <a:schemeClr val="tx2">
                    <a:lumMod val="75000"/>
                  </a:schemeClr>
                </a:solidFill>
              </a:rPr>
              <a:t>Maritime Country with 17000 Island</a:t>
            </a:r>
          </a:p>
          <a:p>
            <a:r>
              <a:rPr lang="en-US" b="1" i="1" dirty="0" smtClean="0">
                <a:solidFill>
                  <a:schemeClr val="tx2">
                    <a:lumMod val="75000"/>
                  </a:schemeClr>
                </a:solidFill>
              </a:rPr>
              <a:t>6.2 million trucks registered dominated with class 2 truck</a:t>
            </a:r>
          </a:p>
          <a:p>
            <a:pPr lvl="1"/>
            <a:r>
              <a:rPr lang="en-US" b="1" i="1" dirty="0" smtClean="0">
                <a:solidFill>
                  <a:schemeClr val="tx2">
                    <a:lumMod val="75000"/>
                  </a:schemeClr>
                </a:solidFill>
              </a:rPr>
              <a:t>Indonesian Transportation still focus on Peer to Peer transportation</a:t>
            </a:r>
          </a:p>
          <a:p>
            <a:r>
              <a:rPr lang="en-US" b="1" i="1" dirty="0" smtClean="0">
                <a:solidFill>
                  <a:schemeClr val="tx2">
                    <a:lumMod val="75000"/>
                  </a:schemeClr>
                </a:solidFill>
              </a:rPr>
              <a:t>Fragmented Industry:</a:t>
            </a:r>
          </a:p>
          <a:p>
            <a:pPr lvl="1"/>
            <a:r>
              <a:rPr lang="en-US" b="1" i="1" dirty="0" smtClean="0">
                <a:solidFill>
                  <a:schemeClr val="tx2">
                    <a:lumMod val="75000"/>
                  </a:schemeClr>
                </a:solidFill>
              </a:rPr>
              <a:t>no single company dominating the whole market [Biggest Company can own up to 2000 to 3000 Trucks]</a:t>
            </a:r>
          </a:p>
          <a:p>
            <a:r>
              <a:rPr lang="en-US" b="1" i="1" dirty="0" smtClean="0">
                <a:solidFill>
                  <a:schemeClr val="tx2">
                    <a:lumMod val="75000"/>
                  </a:schemeClr>
                </a:solidFill>
              </a:rPr>
              <a:t>150 Million People live in Java 30 Million in Sumatra, that’s where the economy concentrated 80% GDP</a:t>
            </a:r>
          </a:p>
          <a:p>
            <a:r>
              <a:rPr lang="en-US" b="1" i="1" dirty="0" smtClean="0">
                <a:solidFill>
                  <a:schemeClr val="tx2">
                    <a:lumMod val="75000"/>
                  </a:schemeClr>
                </a:solidFill>
              </a:rPr>
              <a:t>Java and Sumatra is dominated with Trucking Business and The other island is Sea Business</a:t>
            </a:r>
          </a:p>
          <a:p>
            <a:r>
              <a:rPr lang="en-US" b="1" i="1" dirty="0" smtClean="0">
                <a:solidFill>
                  <a:schemeClr val="tx2">
                    <a:lumMod val="75000"/>
                  </a:schemeClr>
                </a:solidFill>
              </a:rPr>
              <a:t>Indonesian Trucking dominating 97% Cargo transportation in Java and 90% Cargo Transportation in Indonesia</a:t>
            </a:r>
          </a:p>
          <a:p>
            <a:r>
              <a:rPr lang="en-US" b="1" i="1" dirty="0" smtClean="0">
                <a:solidFill>
                  <a:schemeClr val="tx2">
                    <a:lumMod val="75000"/>
                  </a:schemeClr>
                </a:solidFill>
              </a:rPr>
              <a:t>Industrial area concentrated in Java 70% and also 70% Concentrated in </a:t>
            </a:r>
            <a:r>
              <a:rPr lang="en-US" b="1" i="1" dirty="0" err="1" smtClean="0">
                <a:solidFill>
                  <a:schemeClr val="tx2">
                    <a:lumMod val="75000"/>
                  </a:schemeClr>
                </a:solidFill>
              </a:rPr>
              <a:t>Jabodetabek</a:t>
            </a:r>
            <a:endParaRPr lang="en-US" b="1" i="1" dirty="0" smtClean="0">
              <a:solidFill>
                <a:schemeClr val="tx2">
                  <a:lumMod val="75000"/>
                </a:schemeClr>
              </a:solidFill>
            </a:endParaRPr>
          </a:p>
          <a:p>
            <a:endParaRPr lang="en-US" sz="3600"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7</a:t>
            </a:fld>
            <a:endParaRPr lang="en-US"/>
          </a:p>
        </p:txBody>
      </p:sp>
      <p:sp>
        <p:nvSpPr>
          <p:cNvPr id="5" name="TextBox 4"/>
          <p:cNvSpPr txBox="1"/>
          <p:nvPr/>
        </p:nvSpPr>
        <p:spPr>
          <a:xfrm>
            <a:off x="152400" y="609600"/>
            <a:ext cx="8991600" cy="1200329"/>
          </a:xfrm>
          <a:prstGeom prst="rect">
            <a:avLst/>
          </a:prstGeom>
          <a:noFill/>
        </p:spPr>
        <p:txBody>
          <a:bodyPr wrap="square" rtlCol="0">
            <a:spAutoFit/>
          </a:bodyPr>
          <a:lstStyle/>
          <a:p>
            <a:r>
              <a:rPr lang="en-US" sz="3600" b="1" i="1" dirty="0" smtClean="0">
                <a:solidFill>
                  <a:schemeClr val="tx2">
                    <a:lumMod val="75000"/>
                  </a:schemeClr>
                </a:solidFill>
              </a:rPr>
              <a:t>Indonesian Transportation </a:t>
            </a:r>
            <a:r>
              <a:rPr lang="en-US" sz="3600" b="1" i="1" dirty="0" err="1" smtClean="0">
                <a:solidFill>
                  <a:schemeClr val="tx2">
                    <a:lumMod val="75000"/>
                  </a:schemeClr>
                </a:solidFill>
              </a:rPr>
              <a:t>Potrait</a:t>
            </a:r>
            <a:endParaRPr lang="en-US" sz="3600" b="1" i="1" dirty="0" smtClean="0">
              <a:solidFill>
                <a:schemeClr val="tx2">
                  <a:lumMod val="75000"/>
                </a:schemeClr>
              </a:solidFill>
            </a:endParaRPr>
          </a:p>
          <a:p>
            <a:endParaRPr lang="en-US" sz="36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50"/>
          <p:cNvGrpSpPr>
            <a:grpSpLocks/>
          </p:cNvGrpSpPr>
          <p:nvPr/>
        </p:nvGrpSpPr>
        <p:grpSpPr bwMode="auto">
          <a:xfrm>
            <a:off x="304800" y="1905000"/>
            <a:ext cx="8569325" cy="3460750"/>
            <a:chOff x="0" y="952980"/>
            <a:chExt cx="9144000" cy="2735262"/>
          </a:xfrm>
        </p:grpSpPr>
        <p:pic>
          <p:nvPicPr>
            <p:cNvPr id="21510" name="Picture 12" descr="INDONESIA"/>
            <p:cNvPicPr>
              <a:picLocks noChangeAspect="1" noChangeArrowheads="1"/>
            </p:cNvPicPr>
            <p:nvPr/>
          </p:nvPicPr>
          <p:blipFill>
            <a:blip r:embed="rId3"/>
            <a:srcRect/>
            <a:stretch>
              <a:fillRect/>
            </a:stretch>
          </p:blipFill>
          <p:spPr bwMode="auto">
            <a:xfrm>
              <a:off x="0" y="952980"/>
              <a:ext cx="9144000" cy="2735262"/>
            </a:xfrm>
            <a:prstGeom prst="rect">
              <a:avLst/>
            </a:prstGeom>
            <a:noFill/>
            <a:ln w="9525">
              <a:noFill/>
              <a:miter lim="800000"/>
              <a:headEnd/>
              <a:tailEnd/>
            </a:ln>
          </p:spPr>
        </p:pic>
        <p:grpSp>
          <p:nvGrpSpPr>
            <p:cNvPr id="3" name="Group 13"/>
            <p:cNvGrpSpPr>
              <a:grpSpLocks/>
            </p:cNvGrpSpPr>
            <p:nvPr/>
          </p:nvGrpSpPr>
          <p:grpSpPr bwMode="auto">
            <a:xfrm>
              <a:off x="152400" y="958850"/>
              <a:ext cx="4011613" cy="2571750"/>
              <a:chOff x="96" y="1392"/>
              <a:chExt cx="2527" cy="1620"/>
            </a:xfrm>
          </p:grpSpPr>
          <p:sp>
            <p:nvSpPr>
              <p:cNvPr id="21550" name="Oval 15"/>
              <p:cNvSpPr>
                <a:spLocks noChangeArrowheads="1"/>
              </p:cNvSpPr>
              <p:nvPr/>
            </p:nvSpPr>
            <p:spPr bwMode="auto">
              <a:xfrm>
                <a:off x="1217" y="2304"/>
                <a:ext cx="79" cy="84"/>
              </a:xfrm>
              <a:prstGeom prst="ellipse">
                <a:avLst/>
              </a:prstGeom>
              <a:solidFill>
                <a:srgbClr val="FF3300"/>
              </a:solidFill>
              <a:ln w="9525">
                <a:noFill/>
                <a:round/>
                <a:headEnd/>
                <a:tailEnd/>
              </a:ln>
            </p:spPr>
            <p:txBody>
              <a:bodyPr wrap="none" anchor="ctr"/>
              <a:lstStyle/>
              <a:p>
                <a:endParaRPr lang="id-ID"/>
              </a:p>
            </p:txBody>
          </p:sp>
          <p:sp>
            <p:nvSpPr>
              <p:cNvPr id="21551" name="Oval 16"/>
              <p:cNvSpPr>
                <a:spLocks noChangeArrowheads="1"/>
              </p:cNvSpPr>
              <p:nvPr/>
            </p:nvSpPr>
            <p:spPr bwMode="auto">
              <a:xfrm>
                <a:off x="96" y="1392"/>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52" name="Oval 17"/>
              <p:cNvSpPr>
                <a:spLocks noChangeArrowheads="1"/>
              </p:cNvSpPr>
              <p:nvPr/>
            </p:nvSpPr>
            <p:spPr bwMode="auto">
              <a:xfrm>
                <a:off x="279" y="143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53" name="Oval 18"/>
              <p:cNvSpPr>
                <a:spLocks noChangeArrowheads="1"/>
              </p:cNvSpPr>
              <p:nvPr/>
            </p:nvSpPr>
            <p:spPr bwMode="auto">
              <a:xfrm>
                <a:off x="467" y="16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54" name="Oval 19"/>
              <p:cNvSpPr>
                <a:spLocks noChangeArrowheads="1"/>
              </p:cNvSpPr>
              <p:nvPr/>
            </p:nvSpPr>
            <p:spPr bwMode="auto">
              <a:xfrm>
                <a:off x="567" y="161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55" name="Oval 20"/>
              <p:cNvSpPr>
                <a:spLocks noChangeArrowheads="1"/>
              </p:cNvSpPr>
              <p:nvPr/>
            </p:nvSpPr>
            <p:spPr bwMode="auto">
              <a:xfrm>
                <a:off x="524" y="16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56" name="Oval 21"/>
              <p:cNvSpPr>
                <a:spLocks noChangeArrowheads="1"/>
              </p:cNvSpPr>
              <p:nvPr/>
            </p:nvSpPr>
            <p:spPr bwMode="auto">
              <a:xfrm>
                <a:off x="720" y="2064"/>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57" name="Oval 22"/>
              <p:cNvSpPr>
                <a:spLocks noChangeArrowheads="1"/>
              </p:cNvSpPr>
              <p:nvPr/>
            </p:nvSpPr>
            <p:spPr bwMode="auto">
              <a:xfrm>
                <a:off x="720" y="196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58" name="Oval 23"/>
              <p:cNvSpPr>
                <a:spLocks noChangeArrowheads="1"/>
              </p:cNvSpPr>
              <p:nvPr/>
            </p:nvSpPr>
            <p:spPr bwMode="auto">
              <a:xfrm>
                <a:off x="684" y="202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59" name="Oval 24"/>
              <p:cNvSpPr>
                <a:spLocks noChangeArrowheads="1"/>
              </p:cNvSpPr>
              <p:nvPr/>
            </p:nvSpPr>
            <p:spPr bwMode="auto">
              <a:xfrm>
                <a:off x="900" y="1905"/>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60" name="Oval 25"/>
              <p:cNvSpPr>
                <a:spLocks noChangeArrowheads="1"/>
              </p:cNvSpPr>
              <p:nvPr/>
            </p:nvSpPr>
            <p:spPr bwMode="auto">
              <a:xfrm>
                <a:off x="960"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61" name="Oval 26"/>
              <p:cNvSpPr>
                <a:spLocks noChangeArrowheads="1"/>
              </p:cNvSpPr>
              <p:nvPr/>
            </p:nvSpPr>
            <p:spPr bwMode="auto">
              <a:xfrm>
                <a:off x="1122" y="212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62" name="Oval 27"/>
              <p:cNvSpPr>
                <a:spLocks noChangeArrowheads="1"/>
              </p:cNvSpPr>
              <p:nvPr/>
            </p:nvSpPr>
            <p:spPr bwMode="auto">
              <a:xfrm>
                <a:off x="1152" y="240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63" name="Oval 28"/>
              <p:cNvSpPr>
                <a:spLocks noChangeArrowheads="1"/>
              </p:cNvSpPr>
              <p:nvPr/>
            </p:nvSpPr>
            <p:spPr bwMode="auto">
              <a:xfrm>
                <a:off x="1287" y="248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64" name="Oval 29"/>
              <p:cNvSpPr>
                <a:spLocks noChangeArrowheads="1"/>
              </p:cNvSpPr>
              <p:nvPr/>
            </p:nvSpPr>
            <p:spPr bwMode="auto">
              <a:xfrm>
                <a:off x="1320" y="2544"/>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65" name="Oval 30"/>
              <p:cNvSpPr>
                <a:spLocks noChangeArrowheads="1"/>
              </p:cNvSpPr>
              <p:nvPr/>
            </p:nvSpPr>
            <p:spPr bwMode="auto">
              <a:xfrm>
                <a:off x="1248" y="25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66" name="Oval 31"/>
              <p:cNvSpPr>
                <a:spLocks noChangeArrowheads="1"/>
              </p:cNvSpPr>
              <p:nvPr/>
            </p:nvSpPr>
            <p:spPr bwMode="auto">
              <a:xfrm>
                <a:off x="1365" y="25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67" name="Oval 32"/>
              <p:cNvSpPr>
                <a:spLocks noChangeArrowheads="1"/>
              </p:cNvSpPr>
              <p:nvPr/>
            </p:nvSpPr>
            <p:spPr bwMode="auto">
              <a:xfrm>
                <a:off x="1392" y="2640"/>
                <a:ext cx="79" cy="84"/>
              </a:xfrm>
              <a:prstGeom prst="ellipse">
                <a:avLst/>
              </a:prstGeom>
              <a:solidFill>
                <a:srgbClr val="FF3300"/>
              </a:solidFill>
              <a:ln w="9525">
                <a:noFill/>
                <a:round/>
                <a:headEnd/>
                <a:tailEnd/>
              </a:ln>
            </p:spPr>
            <p:txBody>
              <a:bodyPr wrap="none" anchor="ctr"/>
              <a:lstStyle/>
              <a:p>
                <a:endParaRPr lang="id-ID"/>
              </a:p>
            </p:txBody>
          </p:sp>
          <p:sp>
            <p:nvSpPr>
              <p:cNvPr id="21568" name="Oval 33"/>
              <p:cNvSpPr>
                <a:spLocks noChangeArrowheads="1"/>
              </p:cNvSpPr>
              <p:nvPr/>
            </p:nvSpPr>
            <p:spPr bwMode="auto">
              <a:xfrm>
                <a:off x="1488" y="264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69" name="Oval 34"/>
              <p:cNvSpPr>
                <a:spLocks noChangeArrowheads="1"/>
              </p:cNvSpPr>
              <p:nvPr/>
            </p:nvSpPr>
            <p:spPr bwMode="auto">
              <a:xfrm>
                <a:off x="1452" y="27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0" name="Oval 35"/>
              <p:cNvSpPr>
                <a:spLocks noChangeArrowheads="1"/>
              </p:cNvSpPr>
              <p:nvPr/>
            </p:nvSpPr>
            <p:spPr bwMode="auto">
              <a:xfrm>
                <a:off x="1953" y="2697"/>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71" name="Oval 36"/>
              <p:cNvSpPr>
                <a:spLocks noChangeArrowheads="1"/>
              </p:cNvSpPr>
              <p:nvPr/>
            </p:nvSpPr>
            <p:spPr bwMode="auto">
              <a:xfrm>
                <a:off x="2241" y="2733"/>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72" name="Oval 37"/>
              <p:cNvSpPr>
                <a:spLocks noChangeArrowheads="1"/>
              </p:cNvSpPr>
              <p:nvPr/>
            </p:nvSpPr>
            <p:spPr bwMode="auto">
              <a:xfrm>
                <a:off x="2544" y="2928"/>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73" name="Oval 38"/>
              <p:cNvSpPr>
                <a:spLocks noChangeArrowheads="1"/>
              </p:cNvSpPr>
              <p:nvPr/>
            </p:nvSpPr>
            <p:spPr bwMode="auto">
              <a:xfrm>
                <a:off x="2562" y="2880"/>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74" name="Oval 39"/>
              <p:cNvSpPr>
                <a:spLocks noChangeArrowheads="1"/>
              </p:cNvSpPr>
              <p:nvPr/>
            </p:nvSpPr>
            <p:spPr bwMode="auto">
              <a:xfrm>
                <a:off x="2511" y="2895"/>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5" name="Oval 40"/>
              <p:cNvSpPr>
                <a:spLocks noChangeArrowheads="1"/>
              </p:cNvSpPr>
              <p:nvPr/>
            </p:nvSpPr>
            <p:spPr bwMode="auto">
              <a:xfrm>
                <a:off x="2415" y="291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6" name="Oval 41"/>
              <p:cNvSpPr>
                <a:spLocks noChangeArrowheads="1"/>
              </p:cNvSpPr>
              <p:nvPr/>
            </p:nvSpPr>
            <p:spPr bwMode="auto">
              <a:xfrm>
                <a:off x="2448" y="288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7" name="Oval 42"/>
              <p:cNvSpPr>
                <a:spLocks noChangeArrowheads="1"/>
              </p:cNvSpPr>
              <p:nvPr/>
            </p:nvSpPr>
            <p:spPr bwMode="auto">
              <a:xfrm>
                <a:off x="1536"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8" name="Oval 43"/>
              <p:cNvSpPr>
                <a:spLocks noChangeArrowheads="1"/>
              </p:cNvSpPr>
              <p:nvPr/>
            </p:nvSpPr>
            <p:spPr bwMode="auto">
              <a:xfrm>
                <a:off x="1508"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79" name="Oval 44"/>
              <p:cNvSpPr>
                <a:spLocks noChangeArrowheads="1"/>
              </p:cNvSpPr>
              <p:nvPr/>
            </p:nvSpPr>
            <p:spPr bwMode="auto">
              <a:xfrm>
                <a:off x="1617" y="2723"/>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80" name="Oval 45"/>
              <p:cNvSpPr>
                <a:spLocks noChangeArrowheads="1"/>
              </p:cNvSpPr>
              <p:nvPr/>
            </p:nvSpPr>
            <p:spPr bwMode="auto">
              <a:xfrm>
                <a:off x="1632" y="276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1" name="Oval 46"/>
              <p:cNvSpPr>
                <a:spLocks noChangeArrowheads="1"/>
              </p:cNvSpPr>
              <p:nvPr/>
            </p:nvSpPr>
            <p:spPr bwMode="auto">
              <a:xfrm>
                <a:off x="1632" y="281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2" name="Oval 47"/>
              <p:cNvSpPr>
                <a:spLocks noChangeArrowheads="1"/>
              </p:cNvSpPr>
              <p:nvPr/>
            </p:nvSpPr>
            <p:spPr bwMode="auto">
              <a:xfrm>
                <a:off x="1677" y="281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3" name="Oval 48"/>
              <p:cNvSpPr>
                <a:spLocks noChangeArrowheads="1"/>
              </p:cNvSpPr>
              <p:nvPr/>
            </p:nvSpPr>
            <p:spPr bwMode="auto">
              <a:xfrm>
                <a:off x="1725" y="282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4" name="Oval 49"/>
              <p:cNvSpPr>
                <a:spLocks noChangeArrowheads="1"/>
              </p:cNvSpPr>
              <p:nvPr/>
            </p:nvSpPr>
            <p:spPr bwMode="auto">
              <a:xfrm>
                <a:off x="1709" y="278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85" name="Oval 50"/>
              <p:cNvSpPr>
                <a:spLocks noChangeArrowheads="1"/>
              </p:cNvSpPr>
              <p:nvPr/>
            </p:nvSpPr>
            <p:spPr bwMode="auto">
              <a:xfrm>
                <a:off x="1728" y="268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86" name="Oval 51"/>
              <p:cNvSpPr>
                <a:spLocks noChangeArrowheads="1"/>
              </p:cNvSpPr>
              <p:nvPr/>
            </p:nvSpPr>
            <p:spPr bwMode="auto">
              <a:xfrm>
                <a:off x="1680"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7" name="Oval 52"/>
              <p:cNvSpPr>
                <a:spLocks noChangeArrowheads="1"/>
              </p:cNvSpPr>
              <p:nvPr/>
            </p:nvSpPr>
            <p:spPr bwMode="auto">
              <a:xfrm>
                <a:off x="1728"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8" name="Oval 53"/>
              <p:cNvSpPr>
                <a:spLocks noChangeArrowheads="1"/>
              </p:cNvSpPr>
              <p:nvPr/>
            </p:nvSpPr>
            <p:spPr bwMode="auto">
              <a:xfrm>
                <a:off x="1803"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89" name="Oval 54"/>
              <p:cNvSpPr>
                <a:spLocks noChangeArrowheads="1"/>
              </p:cNvSpPr>
              <p:nvPr/>
            </p:nvSpPr>
            <p:spPr bwMode="auto">
              <a:xfrm>
                <a:off x="1803"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90" name="Oval 55"/>
              <p:cNvSpPr>
                <a:spLocks noChangeArrowheads="1"/>
              </p:cNvSpPr>
              <p:nvPr/>
            </p:nvSpPr>
            <p:spPr bwMode="auto">
              <a:xfrm>
                <a:off x="1824"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1" name="Oval 56"/>
              <p:cNvSpPr>
                <a:spLocks noChangeArrowheads="1"/>
              </p:cNvSpPr>
              <p:nvPr/>
            </p:nvSpPr>
            <p:spPr bwMode="auto">
              <a:xfrm>
                <a:off x="1872" y="2736"/>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2" name="Oval 57"/>
              <p:cNvSpPr>
                <a:spLocks noChangeArrowheads="1"/>
              </p:cNvSpPr>
              <p:nvPr/>
            </p:nvSpPr>
            <p:spPr bwMode="auto">
              <a:xfrm>
                <a:off x="2036" y="2765"/>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3" name="Oval 58"/>
              <p:cNvSpPr>
                <a:spLocks noChangeArrowheads="1"/>
              </p:cNvSpPr>
              <p:nvPr/>
            </p:nvSpPr>
            <p:spPr bwMode="auto">
              <a:xfrm>
                <a:off x="2073" y="271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4" name="Oval 59"/>
              <p:cNvSpPr>
                <a:spLocks noChangeArrowheads="1"/>
              </p:cNvSpPr>
              <p:nvPr/>
            </p:nvSpPr>
            <p:spPr bwMode="auto">
              <a:xfrm>
                <a:off x="2034" y="273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95" name="Oval 60"/>
              <p:cNvSpPr>
                <a:spLocks noChangeArrowheads="1"/>
              </p:cNvSpPr>
              <p:nvPr/>
            </p:nvSpPr>
            <p:spPr bwMode="auto">
              <a:xfrm>
                <a:off x="1982" y="2846"/>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6" name="Oval 61"/>
              <p:cNvSpPr>
                <a:spLocks noChangeArrowheads="1"/>
              </p:cNvSpPr>
              <p:nvPr/>
            </p:nvSpPr>
            <p:spPr bwMode="auto">
              <a:xfrm>
                <a:off x="2016" y="280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7" name="Oval 62"/>
              <p:cNvSpPr>
                <a:spLocks noChangeArrowheads="1"/>
              </p:cNvSpPr>
              <p:nvPr/>
            </p:nvSpPr>
            <p:spPr bwMode="auto">
              <a:xfrm>
                <a:off x="2064"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598" name="Oval 63"/>
              <p:cNvSpPr>
                <a:spLocks noChangeArrowheads="1"/>
              </p:cNvSpPr>
              <p:nvPr/>
            </p:nvSpPr>
            <p:spPr bwMode="auto">
              <a:xfrm>
                <a:off x="1860" y="28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99" name="Oval 64"/>
              <p:cNvSpPr>
                <a:spLocks noChangeArrowheads="1"/>
              </p:cNvSpPr>
              <p:nvPr/>
            </p:nvSpPr>
            <p:spPr bwMode="auto">
              <a:xfrm>
                <a:off x="1872" y="28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0" name="Oval 65"/>
              <p:cNvSpPr>
                <a:spLocks noChangeArrowheads="1"/>
              </p:cNvSpPr>
              <p:nvPr/>
            </p:nvSpPr>
            <p:spPr bwMode="auto">
              <a:xfrm>
                <a:off x="1905" y="27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1" name="Oval 66"/>
              <p:cNvSpPr>
                <a:spLocks noChangeArrowheads="1"/>
              </p:cNvSpPr>
              <p:nvPr/>
            </p:nvSpPr>
            <p:spPr bwMode="auto">
              <a:xfrm>
                <a:off x="1905" y="282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2" name="Oval 67"/>
              <p:cNvSpPr>
                <a:spLocks noChangeArrowheads="1"/>
              </p:cNvSpPr>
              <p:nvPr/>
            </p:nvSpPr>
            <p:spPr bwMode="auto">
              <a:xfrm>
                <a:off x="1947"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3" name="Oval 68"/>
              <p:cNvSpPr>
                <a:spLocks noChangeArrowheads="1"/>
              </p:cNvSpPr>
              <p:nvPr/>
            </p:nvSpPr>
            <p:spPr bwMode="auto">
              <a:xfrm>
                <a:off x="1953" y="282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4" name="Oval 69"/>
              <p:cNvSpPr>
                <a:spLocks noChangeArrowheads="1"/>
              </p:cNvSpPr>
              <p:nvPr/>
            </p:nvSpPr>
            <p:spPr bwMode="auto">
              <a:xfrm>
                <a:off x="2112" y="284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5" name="Oval 70"/>
              <p:cNvSpPr>
                <a:spLocks noChangeArrowheads="1"/>
              </p:cNvSpPr>
              <p:nvPr/>
            </p:nvSpPr>
            <p:spPr bwMode="auto">
              <a:xfrm>
                <a:off x="2151" y="287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06" name="Oval 71"/>
              <p:cNvSpPr>
                <a:spLocks noChangeArrowheads="1"/>
              </p:cNvSpPr>
              <p:nvPr/>
            </p:nvSpPr>
            <p:spPr bwMode="auto">
              <a:xfrm>
                <a:off x="2187" y="275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07" name="Oval 72"/>
              <p:cNvSpPr>
                <a:spLocks noChangeArrowheads="1"/>
              </p:cNvSpPr>
              <p:nvPr/>
            </p:nvSpPr>
            <p:spPr bwMode="auto">
              <a:xfrm>
                <a:off x="2199" y="2799"/>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08" name="Oval 73"/>
              <p:cNvSpPr>
                <a:spLocks noChangeArrowheads="1"/>
              </p:cNvSpPr>
              <p:nvPr/>
            </p:nvSpPr>
            <p:spPr bwMode="auto">
              <a:xfrm>
                <a:off x="2148" y="278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09" name="Oval 74"/>
              <p:cNvSpPr>
                <a:spLocks noChangeArrowheads="1"/>
              </p:cNvSpPr>
              <p:nvPr/>
            </p:nvSpPr>
            <p:spPr bwMode="auto">
              <a:xfrm>
                <a:off x="2160"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10" name="Oval 75"/>
              <p:cNvSpPr>
                <a:spLocks noChangeArrowheads="1"/>
              </p:cNvSpPr>
              <p:nvPr/>
            </p:nvSpPr>
            <p:spPr bwMode="auto">
              <a:xfrm>
                <a:off x="2265" y="286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11" name="Oval 76"/>
              <p:cNvSpPr>
                <a:spLocks noChangeArrowheads="1"/>
              </p:cNvSpPr>
              <p:nvPr/>
            </p:nvSpPr>
            <p:spPr bwMode="auto">
              <a:xfrm>
                <a:off x="2235" y="289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21612" name="Oval 77"/>
              <p:cNvSpPr>
                <a:spLocks noChangeArrowheads="1"/>
              </p:cNvSpPr>
              <p:nvPr/>
            </p:nvSpPr>
            <p:spPr bwMode="auto">
              <a:xfrm>
                <a:off x="2256" y="281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13" name="Oval 78"/>
              <p:cNvSpPr>
                <a:spLocks noChangeArrowheads="1"/>
              </p:cNvSpPr>
              <p:nvPr/>
            </p:nvSpPr>
            <p:spPr bwMode="auto">
              <a:xfrm>
                <a:off x="2232" y="284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14" name="Oval 79"/>
              <p:cNvSpPr>
                <a:spLocks noChangeArrowheads="1"/>
              </p:cNvSpPr>
              <p:nvPr/>
            </p:nvSpPr>
            <p:spPr bwMode="auto">
              <a:xfrm>
                <a:off x="2304" y="283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15" name="Oval 80"/>
              <p:cNvSpPr>
                <a:spLocks noChangeArrowheads="1"/>
              </p:cNvSpPr>
              <p:nvPr/>
            </p:nvSpPr>
            <p:spPr bwMode="auto">
              <a:xfrm>
                <a:off x="2352" y="288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16" name="Oval 81"/>
              <p:cNvSpPr>
                <a:spLocks noChangeArrowheads="1"/>
              </p:cNvSpPr>
              <p:nvPr/>
            </p:nvSpPr>
            <p:spPr bwMode="auto">
              <a:xfrm>
                <a:off x="2196" y="286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617" name="Line 82"/>
              <p:cNvSpPr>
                <a:spLocks noChangeShapeType="1"/>
              </p:cNvSpPr>
              <p:nvPr/>
            </p:nvSpPr>
            <p:spPr bwMode="auto">
              <a:xfrm>
                <a:off x="160" y="1460"/>
                <a:ext cx="608" cy="652"/>
              </a:xfrm>
              <a:prstGeom prst="line">
                <a:avLst/>
              </a:prstGeom>
              <a:noFill/>
              <a:ln w="28575">
                <a:solidFill>
                  <a:srgbClr val="FF3300"/>
                </a:solidFill>
                <a:round/>
                <a:headEnd/>
                <a:tailEnd/>
              </a:ln>
            </p:spPr>
            <p:txBody>
              <a:bodyPr/>
              <a:lstStyle/>
              <a:p>
                <a:endParaRPr lang="id-ID"/>
              </a:p>
            </p:txBody>
          </p:sp>
          <p:sp>
            <p:nvSpPr>
              <p:cNvPr id="21618" name="Line 83"/>
              <p:cNvSpPr>
                <a:spLocks noChangeShapeType="1"/>
              </p:cNvSpPr>
              <p:nvPr/>
            </p:nvSpPr>
            <p:spPr bwMode="auto">
              <a:xfrm>
                <a:off x="768" y="2112"/>
                <a:ext cx="480" cy="240"/>
              </a:xfrm>
              <a:prstGeom prst="line">
                <a:avLst/>
              </a:prstGeom>
              <a:noFill/>
              <a:ln w="28575">
                <a:solidFill>
                  <a:srgbClr val="FF3300"/>
                </a:solidFill>
                <a:round/>
                <a:headEnd/>
                <a:tailEnd/>
              </a:ln>
            </p:spPr>
            <p:txBody>
              <a:bodyPr/>
              <a:lstStyle/>
              <a:p>
                <a:endParaRPr lang="id-ID"/>
              </a:p>
            </p:txBody>
          </p:sp>
          <p:sp>
            <p:nvSpPr>
              <p:cNvPr id="21619" name="Line 84"/>
              <p:cNvSpPr>
                <a:spLocks noChangeShapeType="1"/>
              </p:cNvSpPr>
              <p:nvPr/>
            </p:nvSpPr>
            <p:spPr bwMode="auto">
              <a:xfrm>
                <a:off x="1248" y="2352"/>
                <a:ext cx="192" cy="336"/>
              </a:xfrm>
              <a:prstGeom prst="line">
                <a:avLst/>
              </a:prstGeom>
              <a:noFill/>
              <a:ln w="28575">
                <a:solidFill>
                  <a:srgbClr val="FF3300"/>
                </a:solidFill>
                <a:round/>
                <a:headEnd/>
                <a:tailEnd/>
              </a:ln>
            </p:spPr>
            <p:txBody>
              <a:bodyPr/>
              <a:lstStyle/>
              <a:p>
                <a:endParaRPr lang="id-ID"/>
              </a:p>
            </p:txBody>
          </p:sp>
          <p:sp>
            <p:nvSpPr>
              <p:cNvPr id="21620" name="Line 85"/>
              <p:cNvSpPr>
                <a:spLocks noChangeShapeType="1"/>
              </p:cNvSpPr>
              <p:nvPr/>
            </p:nvSpPr>
            <p:spPr bwMode="auto">
              <a:xfrm>
                <a:off x="1440" y="2688"/>
                <a:ext cx="864" cy="96"/>
              </a:xfrm>
              <a:prstGeom prst="line">
                <a:avLst/>
              </a:prstGeom>
              <a:noFill/>
              <a:ln w="28575">
                <a:solidFill>
                  <a:srgbClr val="FF3300"/>
                </a:solidFill>
                <a:round/>
                <a:headEnd/>
                <a:tailEnd/>
              </a:ln>
            </p:spPr>
            <p:txBody>
              <a:bodyPr/>
              <a:lstStyle/>
              <a:p>
                <a:endParaRPr lang="id-ID"/>
              </a:p>
            </p:txBody>
          </p:sp>
          <p:sp>
            <p:nvSpPr>
              <p:cNvPr id="21621" name="Line 86"/>
              <p:cNvSpPr>
                <a:spLocks noChangeShapeType="1"/>
              </p:cNvSpPr>
              <p:nvPr/>
            </p:nvSpPr>
            <p:spPr bwMode="auto">
              <a:xfrm>
                <a:off x="2304" y="2784"/>
                <a:ext cx="288" cy="192"/>
              </a:xfrm>
              <a:prstGeom prst="line">
                <a:avLst/>
              </a:prstGeom>
              <a:noFill/>
              <a:ln w="28575">
                <a:solidFill>
                  <a:srgbClr val="FF3300"/>
                </a:solidFill>
                <a:round/>
                <a:headEnd/>
                <a:tailEnd/>
              </a:ln>
            </p:spPr>
            <p:txBody>
              <a:bodyPr/>
              <a:lstStyle/>
              <a:p>
                <a:endParaRPr lang="id-ID"/>
              </a:p>
            </p:txBody>
          </p:sp>
        </p:grpSp>
        <p:grpSp>
          <p:nvGrpSpPr>
            <p:cNvPr id="4" name="Group 87"/>
            <p:cNvGrpSpPr>
              <a:grpSpLocks/>
            </p:cNvGrpSpPr>
            <p:nvPr/>
          </p:nvGrpSpPr>
          <p:grpSpPr bwMode="auto">
            <a:xfrm>
              <a:off x="3581400" y="1549400"/>
              <a:ext cx="2481263" cy="1697038"/>
              <a:chOff x="2256" y="1715"/>
              <a:chExt cx="1563" cy="1069"/>
            </a:xfrm>
          </p:grpSpPr>
          <p:grpSp>
            <p:nvGrpSpPr>
              <p:cNvPr id="5" name="Group 88"/>
              <p:cNvGrpSpPr>
                <a:grpSpLocks/>
              </p:cNvGrpSpPr>
              <p:nvPr/>
            </p:nvGrpSpPr>
            <p:grpSpPr bwMode="auto">
              <a:xfrm>
                <a:off x="2256" y="1715"/>
                <a:ext cx="1563" cy="1069"/>
                <a:chOff x="2256" y="1715"/>
                <a:chExt cx="1563" cy="1069"/>
              </a:xfrm>
            </p:grpSpPr>
            <p:sp>
              <p:nvSpPr>
                <p:cNvPr id="21524" name="Oval 90"/>
                <p:cNvSpPr>
                  <a:spLocks noChangeArrowheads="1"/>
                </p:cNvSpPr>
                <p:nvPr/>
              </p:nvSpPr>
              <p:spPr bwMode="auto">
                <a:xfrm>
                  <a:off x="2480" y="2382"/>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25" name="Oval 91"/>
                <p:cNvSpPr>
                  <a:spLocks noChangeArrowheads="1"/>
                </p:cNvSpPr>
                <p:nvPr/>
              </p:nvSpPr>
              <p:spPr bwMode="auto">
                <a:xfrm>
                  <a:off x="2832" y="1911"/>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26" name="Oval 92"/>
                <p:cNvSpPr>
                  <a:spLocks noChangeArrowheads="1"/>
                </p:cNvSpPr>
                <p:nvPr/>
              </p:nvSpPr>
              <p:spPr bwMode="auto">
                <a:xfrm>
                  <a:off x="2448" y="211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27" name="Oval 93"/>
                <p:cNvSpPr>
                  <a:spLocks noChangeArrowheads="1"/>
                </p:cNvSpPr>
                <p:nvPr/>
              </p:nvSpPr>
              <p:spPr bwMode="auto">
                <a:xfrm>
                  <a:off x="2352" y="2208"/>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28" name="Oval 94"/>
                <p:cNvSpPr>
                  <a:spLocks noChangeArrowheads="1"/>
                </p:cNvSpPr>
                <p:nvPr/>
              </p:nvSpPr>
              <p:spPr bwMode="auto">
                <a:xfrm>
                  <a:off x="2568" y="23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29" name="Oval 95"/>
                <p:cNvSpPr>
                  <a:spLocks noChangeArrowheads="1"/>
                </p:cNvSpPr>
                <p:nvPr/>
              </p:nvSpPr>
              <p:spPr bwMode="auto">
                <a:xfrm>
                  <a:off x="2592" y="230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0" name="Oval 96"/>
                <p:cNvSpPr>
                  <a:spLocks noChangeArrowheads="1"/>
                </p:cNvSpPr>
                <p:nvPr/>
              </p:nvSpPr>
              <p:spPr bwMode="auto">
                <a:xfrm>
                  <a:off x="2697" y="21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1" name="Oval 97"/>
                <p:cNvSpPr>
                  <a:spLocks noChangeArrowheads="1"/>
                </p:cNvSpPr>
                <p:nvPr/>
              </p:nvSpPr>
              <p:spPr bwMode="auto">
                <a:xfrm>
                  <a:off x="2661" y="21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2" name="Oval 98"/>
                <p:cNvSpPr>
                  <a:spLocks noChangeArrowheads="1"/>
                </p:cNvSpPr>
                <p:nvPr/>
              </p:nvSpPr>
              <p:spPr bwMode="auto">
                <a:xfrm>
                  <a:off x="2880" y="176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3" name="Oval 99"/>
                <p:cNvSpPr>
                  <a:spLocks noChangeArrowheads="1"/>
                </p:cNvSpPr>
                <p:nvPr/>
              </p:nvSpPr>
              <p:spPr bwMode="auto">
                <a:xfrm>
                  <a:off x="2853" y="1715"/>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4" name="Oval 100"/>
                <p:cNvSpPr>
                  <a:spLocks noChangeArrowheads="1"/>
                </p:cNvSpPr>
                <p:nvPr/>
              </p:nvSpPr>
              <p:spPr bwMode="auto">
                <a:xfrm>
                  <a:off x="3072" y="2496"/>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35" name="Oval 101"/>
                <p:cNvSpPr>
                  <a:spLocks noChangeArrowheads="1"/>
                </p:cNvSpPr>
                <p:nvPr/>
              </p:nvSpPr>
              <p:spPr bwMode="auto">
                <a:xfrm>
                  <a:off x="3408" y="240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36" name="Oval 102"/>
                <p:cNvSpPr>
                  <a:spLocks noChangeArrowheads="1"/>
                </p:cNvSpPr>
                <p:nvPr/>
              </p:nvSpPr>
              <p:spPr bwMode="auto">
                <a:xfrm>
                  <a:off x="3504" y="192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37" name="Oval 103"/>
                <p:cNvSpPr>
                  <a:spLocks noChangeArrowheads="1"/>
                </p:cNvSpPr>
                <p:nvPr/>
              </p:nvSpPr>
              <p:spPr bwMode="auto">
                <a:xfrm>
                  <a:off x="3120" y="259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8" name="Oval 104"/>
                <p:cNvSpPr>
                  <a:spLocks noChangeArrowheads="1"/>
                </p:cNvSpPr>
                <p:nvPr/>
              </p:nvSpPr>
              <p:spPr bwMode="auto">
                <a:xfrm>
                  <a:off x="3168" y="25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39" name="Oval 105"/>
                <p:cNvSpPr>
                  <a:spLocks noChangeArrowheads="1"/>
                </p:cNvSpPr>
                <p:nvPr/>
              </p:nvSpPr>
              <p:spPr bwMode="auto">
                <a:xfrm>
                  <a:off x="3012" y="228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0" name="Oval 106"/>
                <p:cNvSpPr>
                  <a:spLocks noChangeArrowheads="1"/>
                </p:cNvSpPr>
                <p:nvPr/>
              </p:nvSpPr>
              <p:spPr bwMode="auto">
                <a:xfrm>
                  <a:off x="3108" y="227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1" name="Oval 107"/>
                <p:cNvSpPr>
                  <a:spLocks noChangeArrowheads="1"/>
                </p:cNvSpPr>
                <p:nvPr/>
              </p:nvSpPr>
              <p:spPr bwMode="auto">
                <a:xfrm>
                  <a:off x="3099" y="2328"/>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2" name="Oval 108"/>
                <p:cNvSpPr>
                  <a:spLocks noChangeArrowheads="1"/>
                </p:cNvSpPr>
                <p:nvPr/>
              </p:nvSpPr>
              <p:spPr bwMode="auto">
                <a:xfrm>
                  <a:off x="3192" y="224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3" name="Oval 109"/>
                <p:cNvSpPr>
                  <a:spLocks noChangeArrowheads="1"/>
                </p:cNvSpPr>
                <p:nvPr/>
              </p:nvSpPr>
              <p:spPr bwMode="auto">
                <a:xfrm>
                  <a:off x="3360"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4" name="Oval 110"/>
                <p:cNvSpPr>
                  <a:spLocks noChangeArrowheads="1"/>
                </p:cNvSpPr>
                <p:nvPr/>
              </p:nvSpPr>
              <p:spPr bwMode="auto">
                <a:xfrm>
                  <a:off x="3360" y="240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5" name="Oval 111"/>
                <p:cNvSpPr>
                  <a:spLocks noChangeArrowheads="1"/>
                </p:cNvSpPr>
                <p:nvPr/>
              </p:nvSpPr>
              <p:spPr bwMode="auto">
                <a:xfrm>
                  <a:off x="3483" y="189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6" name="Oval 112"/>
                <p:cNvSpPr>
                  <a:spLocks noChangeArrowheads="1"/>
                </p:cNvSpPr>
                <p:nvPr/>
              </p:nvSpPr>
              <p:spPr bwMode="auto">
                <a:xfrm>
                  <a:off x="3222" y="18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7" name="Oval 113"/>
                <p:cNvSpPr>
                  <a:spLocks noChangeArrowheads="1"/>
                </p:cNvSpPr>
                <p:nvPr/>
              </p:nvSpPr>
              <p:spPr bwMode="auto">
                <a:xfrm>
                  <a:off x="3779" y="182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48" name="Line 114"/>
                <p:cNvSpPr>
                  <a:spLocks noChangeShapeType="1"/>
                </p:cNvSpPr>
                <p:nvPr/>
              </p:nvSpPr>
              <p:spPr bwMode="auto">
                <a:xfrm flipV="1">
                  <a:off x="2304" y="2448"/>
                  <a:ext cx="1152" cy="336"/>
                </a:xfrm>
                <a:prstGeom prst="line">
                  <a:avLst/>
                </a:prstGeom>
                <a:noFill/>
                <a:ln w="28575">
                  <a:solidFill>
                    <a:srgbClr val="FF3300"/>
                  </a:solidFill>
                  <a:round/>
                  <a:headEnd/>
                  <a:tailEnd/>
                </a:ln>
              </p:spPr>
              <p:txBody>
                <a:bodyPr/>
                <a:lstStyle/>
                <a:p>
                  <a:endParaRPr lang="id-ID"/>
                </a:p>
              </p:txBody>
            </p:sp>
            <p:sp>
              <p:nvSpPr>
                <p:cNvPr id="21549" name="Line 115"/>
                <p:cNvSpPr>
                  <a:spLocks noChangeShapeType="1"/>
                </p:cNvSpPr>
                <p:nvPr/>
              </p:nvSpPr>
              <p:spPr bwMode="auto">
                <a:xfrm flipV="1">
                  <a:off x="2256" y="1968"/>
                  <a:ext cx="624" cy="816"/>
                </a:xfrm>
                <a:prstGeom prst="line">
                  <a:avLst/>
                </a:prstGeom>
                <a:noFill/>
                <a:ln w="28575">
                  <a:solidFill>
                    <a:srgbClr val="FF3300"/>
                  </a:solidFill>
                  <a:round/>
                  <a:headEnd/>
                  <a:tailEnd/>
                </a:ln>
              </p:spPr>
              <p:txBody>
                <a:bodyPr/>
                <a:lstStyle/>
                <a:p>
                  <a:endParaRPr lang="id-ID"/>
                </a:p>
              </p:txBody>
            </p:sp>
          </p:grpSp>
          <p:sp>
            <p:nvSpPr>
              <p:cNvPr id="21523" name="Line 116"/>
              <p:cNvSpPr>
                <a:spLocks noChangeShapeType="1"/>
              </p:cNvSpPr>
              <p:nvPr/>
            </p:nvSpPr>
            <p:spPr bwMode="auto">
              <a:xfrm flipV="1">
                <a:off x="3120" y="1968"/>
                <a:ext cx="432" cy="576"/>
              </a:xfrm>
              <a:prstGeom prst="line">
                <a:avLst/>
              </a:prstGeom>
              <a:noFill/>
              <a:ln w="28575">
                <a:solidFill>
                  <a:srgbClr val="FF3300"/>
                </a:solidFill>
                <a:round/>
                <a:headEnd/>
                <a:tailEnd/>
              </a:ln>
            </p:spPr>
            <p:txBody>
              <a:bodyPr/>
              <a:lstStyle/>
              <a:p>
                <a:endParaRPr lang="id-ID"/>
              </a:p>
            </p:txBody>
          </p:sp>
        </p:grpSp>
        <p:grpSp>
          <p:nvGrpSpPr>
            <p:cNvPr id="6" name="Group 117"/>
            <p:cNvGrpSpPr>
              <a:grpSpLocks/>
            </p:cNvGrpSpPr>
            <p:nvPr/>
          </p:nvGrpSpPr>
          <p:grpSpPr bwMode="auto">
            <a:xfrm>
              <a:off x="5486400" y="2082800"/>
              <a:ext cx="3624263" cy="1381125"/>
              <a:chOff x="3456" y="2079"/>
              <a:chExt cx="2283" cy="870"/>
            </a:xfrm>
          </p:grpSpPr>
          <p:sp>
            <p:nvSpPr>
              <p:cNvPr id="21514" name="Oval 118"/>
              <p:cNvSpPr>
                <a:spLocks noChangeArrowheads="1"/>
              </p:cNvSpPr>
              <p:nvPr/>
            </p:nvSpPr>
            <p:spPr bwMode="auto">
              <a:xfrm>
                <a:off x="5660" y="2241"/>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1515" name="Oval 119"/>
              <p:cNvSpPr>
                <a:spLocks noChangeArrowheads="1"/>
              </p:cNvSpPr>
              <p:nvPr/>
            </p:nvSpPr>
            <p:spPr bwMode="auto">
              <a:xfrm>
                <a:off x="4560" y="207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16" name="Oval 120"/>
              <p:cNvSpPr>
                <a:spLocks noChangeArrowheads="1"/>
              </p:cNvSpPr>
              <p:nvPr/>
            </p:nvSpPr>
            <p:spPr bwMode="auto">
              <a:xfrm>
                <a:off x="4704" y="230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17" name="Oval 121"/>
              <p:cNvSpPr>
                <a:spLocks noChangeArrowheads="1"/>
              </p:cNvSpPr>
              <p:nvPr/>
            </p:nvSpPr>
            <p:spPr bwMode="auto">
              <a:xfrm>
                <a:off x="5136" y="211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18" name="Oval 122"/>
              <p:cNvSpPr>
                <a:spLocks noChangeArrowheads="1"/>
              </p:cNvSpPr>
              <p:nvPr/>
            </p:nvSpPr>
            <p:spPr bwMode="auto">
              <a:xfrm>
                <a:off x="5088"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19" name="Oval 123"/>
              <p:cNvSpPr>
                <a:spLocks noChangeArrowheads="1"/>
              </p:cNvSpPr>
              <p:nvPr/>
            </p:nvSpPr>
            <p:spPr bwMode="auto">
              <a:xfrm>
                <a:off x="5262" y="25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20" name="Oval 124"/>
              <p:cNvSpPr>
                <a:spLocks noChangeArrowheads="1"/>
              </p:cNvSpPr>
              <p:nvPr/>
            </p:nvSpPr>
            <p:spPr bwMode="auto">
              <a:xfrm>
                <a:off x="5681" y="29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1521" name="Line 125"/>
              <p:cNvSpPr>
                <a:spLocks noChangeShapeType="1"/>
              </p:cNvSpPr>
              <p:nvPr/>
            </p:nvSpPr>
            <p:spPr bwMode="auto">
              <a:xfrm flipV="1">
                <a:off x="3456" y="2304"/>
                <a:ext cx="2208" cy="144"/>
              </a:xfrm>
              <a:prstGeom prst="line">
                <a:avLst/>
              </a:prstGeom>
              <a:noFill/>
              <a:ln w="28575">
                <a:solidFill>
                  <a:srgbClr val="FF3300"/>
                </a:solidFill>
                <a:round/>
                <a:headEnd/>
                <a:tailEnd/>
              </a:ln>
            </p:spPr>
            <p:txBody>
              <a:bodyPr/>
              <a:lstStyle/>
              <a:p>
                <a:endParaRPr lang="id-ID"/>
              </a:p>
            </p:txBody>
          </p:sp>
        </p:grpSp>
      </p:grpSp>
      <p:sp>
        <p:nvSpPr>
          <p:cNvPr id="178" name="TextBox 11"/>
          <p:cNvSpPr txBox="1">
            <a:spLocks noChangeArrowheads="1"/>
          </p:cNvSpPr>
          <p:nvPr/>
        </p:nvSpPr>
        <p:spPr bwMode="auto">
          <a:xfrm>
            <a:off x="250825" y="360363"/>
            <a:ext cx="8713788" cy="476250"/>
          </a:xfrm>
          <a:prstGeom prst="rect">
            <a:avLst/>
          </a:prstGeom>
          <a:noFill/>
          <a:ln w="9525">
            <a:noFill/>
            <a:miter lim="800000"/>
            <a:headEnd/>
            <a:tailEnd/>
          </a:ln>
        </p:spPr>
        <p:txBody>
          <a:bodyPr>
            <a:spAutoFit/>
          </a:bodyPr>
          <a:lstStyle/>
          <a:p>
            <a:pPr marL="514350" indent="-514350" eaLnBrk="0" hangingPunct="0">
              <a:lnSpc>
                <a:spcPts val="3000"/>
              </a:lnSpc>
              <a:buClr>
                <a:srgbClr val="FF3300"/>
              </a:buClr>
              <a:defRPr/>
            </a:pPr>
            <a:r>
              <a:rPr lang="en-US" sz="2800" b="1" dirty="0" smtClean="0">
                <a:solidFill>
                  <a:srgbClr val="126416"/>
                </a:solidFill>
                <a:latin typeface="+mj-lt"/>
                <a:ea typeface="MS PGothic" pitchFamily="34" charset="-128"/>
                <a:cs typeface="+mj-cs"/>
              </a:rPr>
              <a:t>Indonesia Supply Network</a:t>
            </a:r>
            <a:endParaRPr lang="en-US" sz="2800" b="1" dirty="0">
              <a:solidFill>
                <a:srgbClr val="126416"/>
              </a:solidFill>
              <a:latin typeface="+mj-lt"/>
              <a:ea typeface="MS PGothic" pitchFamily="34" charset="-128"/>
              <a:cs typeface="+mj-cs"/>
            </a:endParaRPr>
          </a:p>
        </p:txBody>
      </p:sp>
      <p:sp>
        <p:nvSpPr>
          <p:cNvPr id="21509" name="Slide Number Placeholder 6"/>
          <p:cNvSpPr txBox="1">
            <a:spLocks/>
          </p:cNvSpPr>
          <p:nvPr/>
        </p:nvSpPr>
        <p:spPr bwMode="auto">
          <a:xfrm>
            <a:off x="8532813" y="6448425"/>
            <a:ext cx="576262" cy="365125"/>
          </a:xfrm>
          <a:prstGeom prst="rect">
            <a:avLst/>
          </a:prstGeom>
          <a:noFill/>
          <a:ln w="9525">
            <a:noFill/>
            <a:miter lim="800000"/>
            <a:headEnd/>
            <a:tailEnd/>
          </a:ln>
        </p:spPr>
        <p:txBody>
          <a:bodyPr anchor="ctr"/>
          <a:lstStyle/>
          <a:p>
            <a:pPr algn="r"/>
            <a:fld id="{978E10C6-206A-457D-87B4-E84E39C8F24B}" type="slidenum">
              <a:rPr lang="id-ID" sz="1200" b="1">
                <a:latin typeface="Calibri" pitchFamily="34" charset="0"/>
              </a:rPr>
              <a:pPr algn="r"/>
              <a:t>8</a:t>
            </a:fld>
            <a:endParaRPr lang="id-ID" sz="1200" b="1">
              <a:latin typeface="Calibri" pitchFamily="34" charset="0"/>
            </a:endParaRPr>
          </a:p>
        </p:txBody>
      </p:sp>
    </p:spTree>
  </p:cSld>
  <p:clrMapOvr>
    <a:masterClrMapping/>
  </p:clrMapOvr>
  <p:transition spd="slow">
    <p:random/>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0" y="990600"/>
            <a:ext cx="4495800" cy="1200329"/>
          </a:xfrm>
          <a:prstGeom prst="rect">
            <a:avLst/>
          </a:prstGeom>
          <a:noFill/>
        </p:spPr>
        <p:txBody>
          <a:bodyPr wrap="square" lIns="91440" tIns="45720" rIns="91440" bIns="45720">
            <a:spAutoFit/>
          </a:bodyPr>
          <a:lstStyle/>
          <a:p>
            <a:pPr algn="ctr"/>
            <a:r>
              <a:rPr lang="en-US" sz="7200" b="1" i="1" cap="none" spc="0" dirty="0" smtClean="0">
                <a:ln w="10541" cmpd="sng">
                  <a:solidFill>
                    <a:schemeClr val="accent1">
                      <a:shade val="88000"/>
                      <a:satMod val="110000"/>
                    </a:schemeClr>
                  </a:solidFill>
                  <a:prstDash val="solid"/>
                </a:ln>
                <a:solidFill>
                  <a:schemeClr val="tx1">
                    <a:lumMod val="75000"/>
                    <a:lumOff val="25000"/>
                  </a:schemeClr>
                </a:solidFill>
                <a:effectLst/>
              </a:rPr>
              <a:t>Challenges</a:t>
            </a:r>
            <a:endParaRPr lang="en-US" sz="7200" b="1" i="1" cap="none" spc="0" dirty="0">
              <a:ln w="10541" cmpd="sng">
                <a:solidFill>
                  <a:schemeClr val="accent1">
                    <a:shade val="88000"/>
                    <a:satMod val="110000"/>
                  </a:schemeClr>
                </a:solidFill>
                <a:prstDash val="solid"/>
              </a:ln>
              <a:solidFill>
                <a:schemeClr val="tx1">
                  <a:lumMod val="75000"/>
                  <a:lumOff val="25000"/>
                </a:schemeClr>
              </a:solidFill>
              <a:effectLst/>
            </a:endParaRPr>
          </a:p>
        </p:txBody>
      </p:sp>
      <p:grpSp>
        <p:nvGrpSpPr>
          <p:cNvPr id="2" name="Group 10"/>
          <p:cNvGrpSpPr/>
          <p:nvPr/>
        </p:nvGrpSpPr>
        <p:grpSpPr>
          <a:xfrm>
            <a:off x="1752600" y="2133600"/>
            <a:ext cx="5029200" cy="4023360"/>
            <a:chOff x="1752600" y="1981200"/>
            <a:chExt cx="5029200" cy="4023360"/>
          </a:xfrm>
        </p:grpSpPr>
        <p:pic>
          <p:nvPicPr>
            <p:cNvPr id="4" name="Picture 40" descr="http://transportmarfabrasov.ro/wp-content/uploads/2015/01/boxes_alt.png"/>
            <p:cNvPicPr>
              <a:picLocks noChangeAspect="1" noChangeArrowheads="1"/>
            </p:cNvPicPr>
            <p:nvPr/>
          </p:nvPicPr>
          <p:blipFill>
            <a:blip r:embed="rId2"/>
            <a:srcRect/>
            <a:stretch>
              <a:fillRect/>
            </a:stretch>
          </p:blipFill>
          <p:spPr bwMode="auto">
            <a:xfrm>
              <a:off x="1752600" y="1981200"/>
              <a:ext cx="5029200" cy="4023360"/>
            </a:xfrm>
            <a:prstGeom prst="rect">
              <a:avLst/>
            </a:prstGeom>
            <a:noFill/>
          </p:spPr>
        </p:pic>
        <p:pic>
          <p:nvPicPr>
            <p:cNvPr id="6" name="Picture 5" descr="LOGO Lookman Djaja.png"/>
            <p:cNvPicPr>
              <a:picLocks noChangeAspect="1"/>
            </p:cNvPicPr>
            <p:nvPr/>
          </p:nvPicPr>
          <p:blipFill>
            <a:blip r:embed="rId3" cstate="print"/>
            <a:stretch>
              <a:fillRect/>
            </a:stretch>
          </p:blipFill>
          <p:spPr>
            <a:xfrm rot="1188972">
              <a:off x="5077748" y="3783297"/>
              <a:ext cx="458402" cy="451546"/>
            </a:xfrm>
            <a:prstGeom prst="rect">
              <a:avLst/>
            </a:prstGeom>
          </p:spPr>
        </p:pic>
        <p:pic>
          <p:nvPicPr>
            <p:cNvPr id="7" name="Picture 6" descr="LOGO Lookman Djaja.png"/>
            <p:cNvPicPr>
              <a:picLocks noChangeAspect="1"/>
            </p:cNvPicPr>
            <p:nvPr/>
          </p:nvPicPr>
          <p:blipFill>
            <a:blip r:embed="rId4" cstate="print"/>
            <a:stretch>
              <a:fillRect/>
            </a:stretch>
          </p:blipFill>
          <p:spPr>
            <a:xfrm rot="1188972">
              <a:off x="3453476" y="4312419"/>
              <a:ext cx="301187" cy="197007"/>
            </a:xfrm>
            <a:prstGeom prst="rect">
              <a:avLst/>
            </a:prstGeom>
          </p:spPr>
        </p:pic>
        <p:pic>
          <p:nvPicPr>
            <p:cNvPr id="8" name="Picture 7" descr="LOGO Lookman Djaja.png"/>
            <p:cNvPicPr>
              <a:picLocks noChangeAspect="1"/>
            </p:cNvPicPr>
            <p:nvPr/>
          </p:nvPicPr>
          <p:blipFill>
            <a:blip r:embed="rId4" cstate="print"/>
            <a:stretch>
              <a:fillRect/>
            </a:stretch>
          </p:blipFill>
          <p:spPr>
            <a:xfrm rot="1188972">
              <a:off x="2843877" y="4007619"/>
              <a:ext cx="301187" cy="197007"/>
            </a:xfrm>
            <a:prstGeom prst="rect">
              <a:avLst/>
            </a:prstGeom>
          </p:spPr>
        </p:pic>
        <p:pic>
          <p:nvPicPr>
            <p:cNvPr id="9" name="Picture 8" descr="LOGO Lookman Djaja.png"/>
            <p:cNvPicPr>
              <a:picLocks noChangeAspect="1"/>
            </p:cNvPicPr>
            <p:nvPr/>
          </p:nvPicPr>
          <p:blipFill>
            <a:blip r:embed="rId4" cstate="print"/>
            <a:stretch>
              <a:fillRect/>
            </a:stretch>
          </p:blipFill>
          <p:spPr>
            <a:xfrm rot="20311193">
              <a:off x="4369010" y="3858303"/>
              <a:ext cx="301187" cy="197007"/>
            </a:xfrm>
            <a:prstGeom prst="rect">
              <a:avLst/>
            </a:prstGeom>
          </p:spPr>
        </p:pic>
        <p:pic>
          <p:nvPicPr>
            <p:cNvPr id="10" name="Picture 9" descr="LOGO Lookman Djaja.png"/>
            <p:cNvPicPr>
              <a:picLocks noChangeAspect="1"/>
            </p:cNvPicPr>
            <p:nvPr/>
          </p:nvPicPr>
          <p:blipFill>
            <a:blip r:embed="rId5" cstate="print"/>
            <a:stretch>
              <a:fillRect/>
            </a:stretch>
          </p:blipFill>
          <p:spPr>
            <a:xfrm rot="600930">
              <a:off x="3368486" y="2986883"/>
              <a:ext cx="190730" cy="197095"/>
            </a:xfrm>
            <a:prstGeom prst="rect">
              <a:avLst/>
            </a:prstGeom>
          </p:spPr>
        </p:pic>
      </p:grpSp>
      <p:sp>
        <p:nvSpPr>
          <p:cNvPr id="12" name="Slide Number Placeholder 11"/>
          <p:cNvSpPr>
            <a:spLocks noGrp="1"/>
          </p:cNvSpPr>
          <p:nvPr>
            <p:ph type="sldNum" sz="quarter" idx="12"/>
          </p:nvPr>
        </p:nvSpPr>
        <p:spPr/>
        <p:txBody>
          <a:bodyPr/>
          <a:lstStyle/>
          <a:p>
            <a:fld id="{2E1925D8-65BD-4B20-8BA1-0CE04894F6D2}" type="slidenum">
              <a:rPr lang="en-US" smtClean="0"/>
              <a:pPr/>
              <a:t>9</a:t>
            </a:fld>
            <a:endParaRPr lang="en-US"/>
          </a:p>
        </p:txBody>
      </p:sp>
    </p:spTree>
  </p:cSld>
  <p:clrMapOvr>
    <a:masterClrMapping/>
  </p:clrMapOvr>
  <p:transition spd="slow">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Human Capital</a:t>
            </a:r>
          </a:p>
          <a:p>
            <a:pPr lvl="1"/>
            <a:r>
              <a:rPr lang="en-US" b="1" i="1" dirty="0" smtClean="0">
                <a:solidFill>
                  <a:schemeClr val="tx2">
                    <a:lumMod val="75000"/>
                  </a:schemeClr>
                </a:solidFill>
              </a:rPr>
              <a:t>Shortage of Good Driver</a:t>
            </a:r>
          </a:p>
          <a:p>
            <a:pPr lvl="1"/>
            <a:r>
              <a:rPr lang="en-US" b="1" i="1" dirty="0" smtClean="0">
                <a:solidFill>
                  <a:schemeClr val="tx2">
                    <a:lumMod val="75000"/>
                  </a:schemeClr>
                </a:solidFill>
              </a:rPr>
              <a:t>Driving Truck is the last option job</a:t>
            </a:r>
          </a:p>
          <a:p>
            <a:pPr lvl="2"/>
            <a:r>
              <a:rPr lang="en-US" b="1" i="1" dirty="0" smtClean="0">
                <a:solidFill>
                  <a:schemeClr val="tx2">
                    <a:lumMod val="75000"/>
                  </a:schemeClr>
                </a:solidFill>
              </a:rPr>
              <a:t>Long working hour (Jakarta- Surabaya 750Km, 36 Hours)</a:t>
            </a:r>
          </a:p>
          <a:p>
            <a:pPr lvl="2"/>
            <a:r>
              <a:rPr lang="en-US" b="1" i="1" dirty="0" smtClean="0">
                <a:solidFill>
                  <a:schemeClr val="tx2">
                    <a:lumMod val="75000"/>
                  </a:schemeClr>
                </a:solidFill>
              </a:rPr>
              <a:t>Long Distance travel</a:t>
            </a:r>
          </a:p>
          <a:p>
            <a:pPr lvl="2"/>
            <a:r>
              <a:rPr lang="en-US" b="1" i="1" dirty="0" smtClean="0">
                <a:solidFill>
                  <a:schemeClr val="tx2">
                    <a:lumMod val="75000"/>
                  </a:schemeClr>
                </a:solidFill>
              </a:rPr>
              <a:t>etc</a:t>
            </a:r>
          </a:p>
          <a:p>
            <a:pPr lvl="1"/>
            <a:r>
              <a:rPr lang="en-US" b="1" i="1" dirty="0" smtClean="0">
                <a:solidFill>
                  <a:schemeClr val="tx2">
                    <a:lumMod val="75000"/>
                  </a:schemeClr>
                </a:solidFill>
              </a:rPr>
              <a:t>Mainly high school graduate</a:t>
            </a:r>
          </a:p>
          <a:p>
            <a:pPr lvl="1"/>
            <a:r>
              <a:rPr lang="en-US" b="1" i="1" dirty="0" smtClean="0">
                <a:solidFill>
                  <a:schemeClr val="tx2">
                    <a:lumMod val="75000"/>
                  </a:schemeClr>
                </a:solidFill>
              </a:rPr>
              <a:t>No Truck Driver School: Driving Truck is skill learnt from being a helper or co-driver</a:t>
            </a:r>
            <a:endParaRPr lang="en-US" sz="3600"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10</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a:prstGeom prst="rect">
            <a:avLst/>
          </a:prstGeom>
        </p:spPr>
        <p:txBody>
          <a:bodyPr/>
          <a:lstStyle/>
          <a:p>
            <a:pPr>
              <a:defRPr/>
            </a:pPr>
            <a:fld id="{524455E7-E25A-47CD-BB1C-8E52FABCAD16}" type="slidenum">
              <a:rPr lang="en-US" altLang="en-US" smtClean="0"/>
              <a:pPr>
                <a:defRPr/>
              </a:pPr>
              <a:t>11</a:t>
            </a:fld>
            <a:endParaRPr lang="en-US" altLang="en-US"/>
          </a:p>
        </p:txBody>
      </p:sp>
      <p:sp>
        <p:nvSpPr>
          <p:cNvPr id="3" name="Rectangle 15"/>
          <p:cNvSpPr>
            <a:spLocks noChangeArrowheads="1"/>
          </p:cNvSpPr>
          <p:nvPr/>
        </p:nvSpPr>
        <p:spPr bwMode="auto">
          <a:xfrm>
            <a:off x="742723" y="228601"/>
            <a:ext cx="7696200" cy="52322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p>
            <a:pPr>
              <a:defRPr sz="2400" b="1" i="0" u="none" strike="noStrike" kern="1200" baseline="0">
                <a:solidFill>
                  <a:prstClr val="black"/>
                </a:solidFill>
                <a:latin typeface="+mn-lt"/>
                <a:ea typeface="+mn-ea"/>
                <a:cs typeface="+mn-cs"/>
              </a:defRPr>
            </a:pPr>
            <a:r>
              <a:rPr lang="en-US" sz="2800" b="1" dirty="0" smtClean="0">
                <a:cs typeface="Arial" panose="020B0604020202020204" pitchFamily="34" charset="0"/>
              </a:rPr>
              <a:t>Key Drivers Freight Transportation in AEC </a:t>
            </a:r>
            <a:r>
              <a:rPr lang="id-ID" sz="2800" b="1" dirty="0" smtClean="0">
                <a:cs typeface="Arial" panose="020B0604020202020204" pitchFamily="34" charset="0"/>
              </a:rPr>
              <a:t>(%)</a:t>
            </a:r>
            <a:endParaRPr lang="id-ID" sz="2800" b="1" dirty="0">
              <a:cs typeface="Arial" panose="020B0604020202020204" pitchFamily="34" charset="0"/>
            </a:endParaRPr>
          </a:p>
        </p:txBody>
      </p:sp>
      <p:graphicFrame>
        <p:nvGraphicFramePr>
          <p:cNvPr id="4" name="Chart 3"/>
          <p:cNvGraphicFramePr>
            <a:graphicFrameLocks/>
          </p:cNvGraphicFramePr>
          <p:nvPr>
            <p:extLst>
              <p:ext uri="{D42A27DB-BD31-4B8C-83A1-F6EECF244321}">
                <p14:modId xmlns="" xmlns:p14="http://schemas.microsoft.com/office/powerpoint/2010/main" val="3454552271"/>
              </p:ext>
            </p:extLst>
          </p:nvPr>
        </p:nvGraphicFramePr>
        <p:xfrm>
          <a:off x="609600" y="1524000"/>
          <a:ext cx="7848600" cy="44958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p:cNvSpPr txBox="1"/>
          <p:nvPr/>
        </p:nvSpPr>
        <p:spPr>
          <a:xfrm>
            <a:off x="152400" y="6423953"/>
            <a:ext cx="3268780" cy="276999"/>
          </a:xfrm>
          <a:prstGeom prst="rect">
            <a:avLst/>
          </a:prstGeom>
          <a:noFill/>
        </p:spPr>
        <p:txBody>
          <a:bodyPr wrap="none" rtlCol="0">
            <a:spAutoFit/>
          </a:bodyPr>
          <a:lstStyle/>
          <a:p>
            <a:r>
              <a:rPr lang="en-US" sz="1200" dirty="0" smtClean="0"/>
              <a:t>source </a:t>
            </a:r>
            <a:r>
              <a:rPr lang="id-ID" sz="1200" dirty="0" smtClean="0"/>
              <a:t>: Supply </a:t>
            </a:r>
            <a:r>
              <a:rPr lang="id-ID" sz="1200" dirty="0"/>
              <a:t>Chain Indonesia (SCI) </a:t>
            </a:r>
            <a:r>
              <a:rPr lang="en-US" sz="1200" dirty="0" smtClean="0"/>
              <a:t>survey</a:t>
            </a:r>
            <a:r>
              <a:rPr lang="id-ID" sz="1200" dirty="0" smtClean="0"/>
              <a:t> 2016</a:t>
            </a:r>
            <a:endParaRPr lang="id-ID" sz="1200" dirty="0"/>
          </a:p>
        </p:txBody>
      </p:sp>
      <p:sp>
        <p:nvSpPr>
          <p:cNvPr id="6" name="Rectangle 5"/>
          <p:cNvSpPr/>
          <p:nvPr/>
        </p:nvSpPr>
        <p:spPr>
          <a:xfrm>
            <a:off x="533400" y="5599331"/>
            <a:ext cx="8229600" cy="369332"/>
          </a:xfrm>
          <a:prstGeom prst="rect">
            <a:avLst/>
          </a:prstGeom>
        </p:spPr>
        <p:txBody>
          <a:bodyPr wrap="square">
            <a:spAutoFit/>
          </a:bodyPr>
          <a:lstStyle/>
          <a:p>
            <a:r>
              <a:rPr lang="en-US" dirty="0" smtClean="0"/>
              <a:t>1</a:t>
            </a:r>
            <a:r>
              <a:rPr lang="en-US" baseline="30000" dirty="0" smtClean="0"/>
              <a:t>st</a:t>
            </a:r>
            <a:r>
              <a:rPr lang="en-US" dirty="0" smtClean="0"/>
              <a:t>  Human Capital</a:t>
            </a:r>
            <a:r>
              <a:rPr lang="id-ID" dirty="0" smtClean="0"/>
              <a:t> </a:t>
            </a:r>
            <a:r>
              <a:rPr lang="en-US" dirty="0" smtClean="0"/>
              <a:t>(63.16%) and 2</a:t>
            </a:r>
            <a:r>
              <a:rPr lang="en-US" baseline="30000" dirty="0" smtClean="0"/>
              <a:t>nd</a:t>
            </a:r>
            <a:r>
              <a:rPr lang="en-US" dirty="0" smtClean="0"/>
              <a:t>  Information Technology (11.4%)</a:t>
            </a:r>
            <a:endParaRPr lang="id-ID" dirty="0"/>
          </a:p>
        </p:txBody>
      </p:sp>
    </p:spTree>
  </p:cSld>
  <p:clrMapOvr>
    <a:masterClrMapping/>
  </p:clrMapOvr>
  <p:transition spd="slow">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Regulations [Conflicting regulations from Central to Local]</a:t>
            </a:r>
          </a:p>
          <a:p>
            <a:pPr lvl="1"/>
            <a:r>
              <a:rPr lang="en-US" sz="2400" b="1" i="1" dirty="0" smtClean="0">
                <a:solidFill>
                  <a:schemeClr val="tx2">
                    <a:lumMod val="75000"/>
                  </a:schemeClr>
                </a:solidFill>
              </a:rPr>
              <a:t>Due to “</a:t>
            </a:r>
            <a:r>
              <a:rPr lang="en-US" sz="2400" b="1" i="1" dirty="0" err="1" smtClean="0">
                <a:solidFill>
                  <a:schemeClr val="tx2">
                    <a:lumMod val="75000"/>
                  </a:schemeClr>
                </a:solidFill>
              </a:rPr>
              <a:t>Otonomi</a:t>
            </a:r>
            <a:r>
              <a:rPr lang="en-US" sz="2400" b="1" i="1" dirty="0" smtClean="0">
                <a:solidFill>
                  <a:schemeClr val="tx2">
                    <a:lumMod val="75000"/>
                  </a:schemeClr>
                </a:solidFill>
              </a:rPr>
              <a:t> Daerah” [Regional Autonomy] each province and local government has different view of interpreting the law  </a:t>
            </a:r>
          </a:p>
          <a:p>
            <a:pPr lvl="1"/>
            <a:r>
              <a:rPr lang="en-US" sz="2400" b="1" i="1" dirty="0" smtClean="0">
                <a:solidFill>
                  <a:schemeClr val="tx2">
                    <a:lumMod val="75000"/>
                  </a:schemeClr>
                </a:solidFill>
              </a:rPr>
              <a:t>As a result too many Decree leads to miss interpretation of the original Law and different rules and regulations in local government level</a:t>
            </a:r>
          </a:p>
          <a:p>
            <a:endParaRPr lang="en-US" sz="3600"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12</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768206" y="70995"/>
            <a:ext cx="8152387" cy="9265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2800" b="1" dirty="0" smtClean="0">
                <a:latin typeface="Charter Black" charset="0"/>
                <a:cs typeface="Charter Black" charset="0"/>
              </a:rPr>
              <a:t>Freight Road Transport Regulations</a:t>
            </a:r>
          </a:p>
        </p:txBody>
      </p:sp>
      <p:graphicFrame>
        <p:nvGraphicFramePr>
          <p:cNvPr id="5" name="Diagram 4"/>
          <p:cNvGraphicFramePr/>
          <p:nvPr>
            <p:extLst>
              <p:ext uri="{D42A27DB-BD31-4B8C-83A1-F6EECF244321}">
                <p14:modId xmlns="" xmlns:p14="http://schemas.microsoft.com/office/powerpoint/2010/main" val="150900046"/>
              </p:ext>
            </p:extLst>
          </p:nvPr>
        </p:nvGraphicFramePr>
        <p:xfrm>
          <a:off x="341358" y="834441"/>
          <a:ext cx="8500847" cy="5845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p:cNvSpPr txBox="1"/>
          <p:nvPr/>
        </p:nvSpPr>
        <p:spPr>
          <a:xfrm>
            <a:off x="477653" y="1693431"/>
            <a:ext cx="527709" cy="830997"/>
          </a:xfrm>
          <a:prstGeom prst="rect">
            <a:avLst/>
          </a:prstGeom>
          <a:noFill/>
        </p:spPr>
        <p:txBody>
          <a:bodyPr wrap="none" rtlCol="0">
            <a:spAutoFit/>
          </a:bodyPr>
          <a:lstStyle/>
          <a:p>
            <a:r>
              <a:rPr lang="en-US" sz="4800" b="1" dirty="0" smtClean="0">
                <a:solidFill>
                  <a:schemeClr val="bg1"/>
                </a:solidFill>
                <a:latin typeface="Charter Black"/>
                <a:cs typeface="Charter Black"/>
              </a:rPr>
              <a:t>1</a:t>
            </a:r>
            <a:endParaRPr lang="en-US" sz="4800" b="1" dirty="0">
              <a:solidFill>
                <a:schemeClr val="bg1"/>
              </a:solidFill>
              <a:latin typeface="Charter Black"/>
              <a:cs typeface="Charter Black"/>
            </a:endParaRPr>
          </a:p>
        </p:txBody>
      </p:sp>
      <p:sp>
        <p:nvSpPr>
          <p:cNvPr id="12" name="TextBox 11"/>
          <p:cNvSpPr txBox="1"/>
          <p:nvPr/>
        </p:nvSpPr>
        <p:spPr>
          <a:xfrm>
            <a:off x="4878701" y="1715954"/>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2</a:t>
            </a:r>
            <a:endParaRPr lang="en-US" sz="4800" b="1" dirty="0">
              <a:solidFill>
                <a:schemeClr val="bg1"/>
              </a:solidFill>
              <a:latin typeface="Charter Black"/>
              <a:cs typeface="Charter Black"/>
            </a:endParaRPr>
          </a:p>
        </p:txBody>
      </p:sp>
      <p:sp>
        <p:nvSpPr>
          <p:cNvPr id="13" name="TextBox 12"/>
          <p:cNvSpPr txBox="1"/>
          <p:nvPr/>
        </p:nvSpPr>
        <p:spPr>
          <a:xfrm>
            <a:off x="501686"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3</a:t>
            </a:r>
            <a:endParaRPr lang="en-US" sz="4800" b="1" dirty="0">
              <a:solidFill>
                <a:schemeClr val="bg1"/>
              </a:solidFill>
              <a:latin typeface="Charter Black"/>
              <a:cs typeface="Charter Black"/>
            </a:endParaRPr>
          </a:p>
        </p:txBody>
      </p:sp>
      <p:sp>
        <p:nvSpPr>
          <p:cNvPr id="14" name="TextBox 13"/>
          <p:cNvSpPr txBox="1"/>
          <p:nvPr/>
        </p:nvSpPr>
        <p:spPr>
          <a:xfrm>
            <a:off x="4878701" y="3272703"/>
            <a:ext cx="527709" cy="830997"/>
          </a:xfrm>
          <a:prstGeom prst="rect">
            <a:avLst/>
          </a:prstGeom>
          <a:noFill/>
        </p:spPr>
        <p:txBody>
          <a:bodyPr wrap="none" rtlCol="0">
            <a:spAutoFit/>
          </a:bodyPr>
          <a:lstStyle/>
          <a:p>
            <a:r>
              <a:rPr lang="id-ID" sz="4800" b="1" dirty="0">
                <a:solidFill>
                  <a:schemeClr val="bg1"/>
                </a:solidFill>
                <a:latin typeface="Charter Black"/>
                <a:cs typeface="Charter Black"/>
              </a:rPr>
              <a:t>4</a:t>
            </a:r>
            <a:endParaRPr lang="en-US" sz="4800" b="1" dirty="0">
              <a:solidFill>
                <a:schemeClr val="bg1"/>
              </a:solidFill>
              <a:latin typeface="Charter Black"/>
              <a:cs typeface="Charter Black"/>
            </a:endParaRPr>
          </a:p>
        </p:txBody>
      </p:sp>
      <p:sp>
        <p:nvSpPr>
          <p:cNvPr id="15" name="TextBox 14"/>
          <p:cNvSpPr txBox="1"/>
          <p:nvPr/>
        </p:nvSpPr>
        <p:spPr>
          <a:xfrm>
            <a:off x="477653" y="4840694"/>
            <a:ext cx="783113" cy="830997"/>
          </a:xfrm>
          <a:prstGeom prst="rect">
            <a:avLst/>
          </a:prstGeom>
          <a:noFill/>
        </p:spPr>
        <p:txBody>
          <a:bodyPr wrap="square" rtlCol="0">
            <a:spAutoFit/>
          </a:bodyPr>
          <a:lstStyle/>
          <a:p>
            <a:r>
              <a:rPr lang="id-ID" sz="4800" b="1" dirty="0">
                <a:solidFill>
                  <a:schemeClr val="bg1"/>
                </a:solidFill>
                <a:latin typeface="Charter Black"/>
                <a:cs typeface="Charter Black"/>
              </a:rPr>
              <a:t>5</a:t>
            </a:r>
            <a:endParaRPr lang="en-US" sz="4800" b="1" dirty="0">
              <a:solidFill>
                <a:schemeClr val="bg1"/>
              </a:solidFill>
              <a:latin typeface="Charter Black"/>
              <a:cs typeface="Charter Black"/>
            </a:endParaRPr>
          </a:p>
        </p:txBody>
      </p:sp>
    </p:spTree>
    <p:extLst>
      <p:ext uri="{BB962C8B-B14F-4D97-AF65-F5344CB8AC3E}">
        <p14:creationId xmlns="" xmlns:p14="http://schemas.microsoft.com/office/powerpoint/2010/main" val="630629031"/>
      </p:ext>
    </p:extLst>
  </p:cSld>
  <p:clrMapOvr>
    <a:masterClrMapping/>
  </p:clrMapOvr>
  <p:transition spd="slow">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80000"/>
              </a:lnSpc>
            </a:pPr>
            <a:r>
              <a:rPr lang="en-US" sz="3200" b="1" dirty="0" smtClean="0">
                <a:latin typeface="Charter Black" charset="0"/>
                <a:cs typeface="Charter Black" charset="0"/>
              </a:rPr>
              <a:t>Operational Permit</a:t>
            </a:r>
          </a:p>
        </p:txBody>
      </p:sp>
      <p:grpSp>
        <p:nvGrpSpPr>
          <p:cNvPr id="2" name="Group 5"/>
          <p:cNvGrpSpPr/>
          <p:nvPr/>
        </p:nvGrpSpPr>
        <p:grpSpPr>
          <a:xfrm>
            <a:off x="1852711" y="1305077"/>
            <a:ext cx="5184588" cy="2627150"/>
            <a:chOff x="2585221" y="2246914"/>
            <a:chExt cx="3824144" cy="3059410"/>
          </a:xfrm>
        </p:grpSpPr>
        <p:sp>
          <p:nvSpPr>
            <p:cNvPr id="7" name="Freeform 6"/>
            <p:cNvSpPr/>
            <p:nvPr/>
          </p:nvSpPr>
          <p:spPr>
            <a:xfrm rot="21600000">
              <a:off x="2585221" y="2246914"/>
              <a:ext cx="1869625"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1" y="1679163"/>
                  </a:moveTo>
                  <a:lnTo>
                    <a:pt x="1" y="190461"/>
                  </a:lnTo>
                  <a:cubicBezTo>
                    <a:pt x="1" y="85273"/>
                    <a:pt x="228337" y="0"/>
                    <a:pt x="510004" y="0"/>
                  </a:cubicBezTo>
                  <a:lnTo>
                    <a:pt x="3059409" y="0"/>
                  </a:lnTo>
                  <a:lnTo>
                    <a:pt x="3059409" y="0"/>
                  </a:lnTo>
                  <a:lnTo>
                    <a:pt x="3059409" y="1869624"/>
                  </a:lnTo>
                  <a:lnTo>
                    <a:pt x="3059409" y="1869624"/>
                  </a:lnTo>
                  <a:lnTo>
                    <a:pt x="510004" y="1869624"/>
                  </a:lnTo>
                  <a:cubicBezTo>
                    <a:pt x="228337" y="1869624"/>
                    <a:pt x="1" y="1784351"/>
                    <a:pt x="1" y="1679163"/>
                  </a:cubicBezTo>
                  <a:close/>
                </a:path>
              </a:pathLst>
            </a:custGeom>
          </p:spPr>
          <p:style>
            <a:lnRef idx="1">
              <a:schemeClr val="accent1"/>
            </a:lnRef>
            <a:fillRef idx="2">
              <a:schemeClr val="accent1"/>
            </a:fillRef>
            <a:effectRef idx="1">
              <a:schemeClr val="accent1"/>
            </a:effectRef>
            <a:fontRef idx="minor">
              <a:schemeClr val="dk1"/>
            </a:fontRef>
          </p:style>
          <p:txBody>
            <a:bodyPr spcFirstLastPara="0" vert="horz" wrap="square" lIns="360000" tIns="482400" rIns="142876" bIns="250034" numCol="1" spcCol="1270" anchor="t" anchorCtr="0">
              <a:noAutofit/>
            </a:bodyPr>
            <a:lstStyle/>
            <a:p>
              <a:pPr lvl="0" algn="l" defTabSz="1111250">
                <a:lnSpc>
                  <a:spcPct val="90000"/>
                </a:lnSpc>
                <a:spcBef>
                  <a:spcPct val="0"/>
                </a:spcBef>
                <a:spcAft>
                  <a:spcPct val="35000"/>
                </a:spcAft>
              </a:pPr>
              <a:r>
                <a:rPr lang="en-US" sz="2500" kern="1200" dirty="0" smtClean="0">
                  <a:solidFill>
                    <a:srgbClr val="000000"/>
                  </a:solidFill>
                </a:rPr>
                <a:t>Central Government Regulations</a:t>
              </a:r>
            </a:p>
          </p:txBody>
        </p:sp>
        <p:sp>
          <p:nvSpPr>
            <p:cNvPr id="8" name="Freeform 7"/>
            <p:cNvSpPr/>
            <p:nvPr/>
          </p:nvSpPr>
          <p:spPr>
            <a:xfrm>
              <a:off x="4539741" y="2246914"/>
              <a:ext cx="1869624" cy="3059410"/>
            </a:xfrm>
            <a:custGeom>
              <a:avLst/>
              <a:gdLst>
                <a:gd name="connsiteX0" fmla="*/ 311666 w 3059410"/>
                <a:gd name="connsiteY0" fmla="*/ 0 h 1869624"/>
                <a:gd name="connsiteX1" fmla="*/ 2747744 w 3059410"/>
                <a:gd name="connsiteY1" fmla="*/ 0 h 1869624"/>
                <a:gd name="connsiteX2" fmla="*/ 3059410 w 3059410"/>
                <a:gd name="connsiteY2" fmla="*/ 311666 h 1869624"/>
                <a:gd name="connsiteX3" fmla="*/ 3059410 w 3059410"/>
                <a:gd name="connsiteY3" fmla="*/ 1869624 h 1869624"/>
                <a:gd name="connsiteX4" fmla="*/ 3059410 w 3059410"/>
                <a:gd name="connsiteY4" fmla="*/ 1869624 h 1869624"/>
                <a:gd name="connsiteX5" fmla="*/ 0 w 3059410"/>
                <a:gd name="connsiteY5" fmla="*/ 1869624 h 1869624"/>
                <a:gd name="connsiteX6" fmla="*/ 0 w 3059410"/>
                <a:gd name="connsiteY6" fmla="*/ 1869624 h 1869624"/>
                <a:gd name="connsiteX7" fmla="*/ 0 w 3059410"/>
                <a:gd name="connsiteY7" fmla="*/ 311666 h 1869624"/>
                <a:gd name="connsiteX8" fmla="*/ 311666 w 3059410"/>
                <a:gd name="connsiteY8" fmla="*/ 0 h 18696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059410" h="1869624">
                  <a:moveTo>
                    <a:pt x="3059410" y="190461"/>
                  </a:moveTo>
                  <a:lnTo>
                    <a:pt x="3059410" y="1679163"/>
                  </a:lnTo>
                  <a:cubicBezTo>
                    <a:pt x="3059410" y="1784351"/>
                    <a:pt x="2831073" y="1869624"/>
                    <a:pt x="2549407" y="1869624"/>
                  </a:cubicBezTo>
                  <a:lnTo>
                    <a:pt x="0" y="1869624"/>
                  </a:lnTo>
                  <a:lnTo>
                    <a:pt x="0" y="1869624"/>
                  </a:lnTo>
                  <a:lnTo>
                    <a:pt x="0" y="0"/>
                  </a:lnTo>
                  <a:lnTo>
                    <a:pt x="0" y="0"/>
                  </a:lnTo>
                  <a:lnTo>
                    <a:pt x="2549407" y="0"/>
                  </a:lnTo>
                  <a:cubicBezTo>
                    <a:pt x="2831073" y="0"/>
                    <a:pt x="3059410" y="85273"/>
                    <a:pt x="3059410" y="190461"/>
                  </a:cubicBezTo>
                  <a:close/>
                </a:path>
              </a:pathLst>
            </a:custGeom>
          </p:spPr>
          <p:style>
            <a:lnRef idx="1">
              <a:schemeClr val="accent2"/>
            </a:lnRef>
            <a:fillRef idx="2">
              <a:schemeClr val="accent2"/>
            </a:fillRef>
            <a:effectRef idx="1">
              <a:schemeClr val="accent2"/>
            </a:effectRef>
            <a:fontRef idx="minor">
              <a:schemeClr val="dk1"/>
            </a:fontRef>
          </p:style>
          <p:txBody>
            <a:bodyPr spcFirstLastPara="0" vert="horz" wrap="square" lIns="360000" tIns="482400" rIns="186534" bIns="250034" numCol="1" spcCol="1270" anchor="t" anchorCtr="0">
              <a:noAutofit/>
            </a:bodyPr>
            <a:lstStyle/>
            <a:p>
              <a:pPr lvl="0" algn="l" defTabSz="1111250">
                <a:lnSpc>
                  <a:spcPct val="90000"/>
                </a:lnSpc>
                <a:spcBef>
                  <a:spcPct val="0"/>
                </a:spcBef>
                <a:spcAft>
                  <a:spcPct val="35000"/>
                </a:spcAft>
              </a:pPr>
              <a:r>
                <a:rPr lang="en-US" sz="2500" kern="1200" dirty="0" smtClean="0">
                  <a:solidFill>
                    <a:srgbClr val="000000"/>
                  </a:solidFill>
                </a:rPr>
                <a:t>Local Government Regulations</a:t>
              </a:r>
            </a:p>
          </p:txBody>
        </p:sp>
      </p:grpSp>
      <p:sp>
        <p:nvSpPr>
          <p:cNvPr id="12" name="Not Equal 11"/>
          <p:cNvSpPr/>
          <p:nvPr/>
        </p:nvSpPr>
        <p:spPr>
          <a:xfrm>
            <a:off x="3468575" y="2781759"/>
            <a:ext cx="1837765" cy="1001059"/>
          </a:xfrm>
          <a:prstGeom prst="mathNotEqual">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3" name="Curved Down Arrow 12"/>
          <p:cNvSpPr/>
          <p:nvPr/>
        </p:nvSpPr>
        <p:spPr>
          <a:xfrm>
            <a:off x="3901869" y="841901"/>
            <a:ext cx="971177" cy="508000"/>
          </a:xfrm>
          <a:prstGeom prst="curvedDownArrow">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en-US">
              <a:solidFill>
                <a:schemeClr val="tx1"/>
              </a:solidFill>
            </a:endParaRPr>
          </a:p>
        </p:txBody>
      </p:sp>
      <p:sp>
        <p:nvSpPr>
          <p:cNvPr id="14" name="Curved Up Arrow 13"/>
          <p:cNvSpPr/>
          <p:nvPr/>
        </p:nvSpPr>
        <p:spPr>
          <a:xfrm flipH="1">
            <a:off x="3864516" y="4004240"/>
            <a:ext cx="973177" cy="508000"/>
          </a:xfrm>
          <a:prstGeom prst="curvedUpArrow">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lang="en-US">
              <a:solidFill>
                <a:schemeClr val="tx1"/>
              </a:solidFill>
            </a:endParaRPr>
          </a:p>
        </p:txBody>
      </p:sp>
      <p:pic>
        <p:nvPicPr>
          <p:cNvPr id="15" name="Picture 14"/>
          <p:cNvPicPr>
            <a:picLocks noChangeAspect="1"/>
          </p:cNvPicPr>
          <p:nvPr/>
        </p:nvPicPr>
        <p:blipFill>
          <a:blip r:embed="rId3"/>
          <a:stretch>
            <a:fillRect/>
          </a:stretch>
        </p:blipFill>
        <p:spPr>
          <a:xfrm>
            <a:off x="494107" y="4004239"/>
            <a:ext cx="2501604" cy="2501604"/>
          </a:xfrm>
          <a:prstGeom prst="rect">
            <a:avLst/>
          </a:prstGeom>
        </p:spPr>
      </p:pic>
      <p:pic>
        <p:nvPicPr>
          <p:cNvPr id="16" name="Picture 15"/>
          <p:cNvPicPr>
            <a:picLocks noChangeAspect="1"/>
          </p:cNvPicPr>
          <p:nvPr/>
        </p:nvPicPr>
        <p:blipFill rotWithShape="1">
          <a:blip r:embed="rId4"/>
          <a:srcRect l="16228" r="18198"/>
          <a:stretch/>
        </p:blipFill>
        <p:spPr>
          <a:xfrm>
            <a:off x="7103037" y="3211313"/>
            <a:ext cx="1861671" cy="3324412"/>
          </a:xfrm>
          <a:prstGeom prst="rect">
            <a:avLst/>
          </a:prstGeom>
        </p:spPr>
      </p:pic>
    </p:spTree>
    <p:extLst>
      <p:ext uri="{BB962C8B-B14F-4D97-AF65-F5344CB8AC3E}">
        <p14:creationId xmlns="" xmlns:p14="http://schemas.microsoft.com/office/powerpoint/2010/main" val="779468961"/>
      </p:ext>
    </p:extLst>
  </p:cSld>
  <p:clrMapOvr>
    <a:masterClrMapping/>
  </p:clrMapOvr>
  <p:transition spd="slow">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Lack of Road Infrastructure Network</a:t>
            </a:r>
          </a:p>
          <a:p>
            <a:pPr lvl="1"/>
            <a:r>
              <a:rPr lang="en-US" sz="2400" b="1" i="1" dirty="0" smtClean="0">
                <a:solidFill>
                  <a:schemeClr val="tx2">
                    <a:lumMod val="75000"/>
                  </a:schemeClr>
                </a:solidFill>
              </a:rPr>
              <a:t>Bad Traffic Congestion due to exponential growth of private vehicle (Low Cost Green Car) and also motorcycle</a:t>
            </a:r>
          </a:p>
          <a:p>
            <a:pPr lvl="1"/>
            <a:r>
              <a:rPr lang="en-US" sz="2400" b="1" i="1" dirty="0" smtClean="0">
                <a:solidFill>
                  <a:schemeClr val="tx2">
                    <a:lumMod val="75000"/>
                  </a:schemeClr>
                </a:solidFill>
              </a:rPr>
              <a:t>Bad Road quality and drainage</a:t>
            </a:r>
          </a:p>
          <a:p>
            <a:pPr lvl="1"/>
            <a:r>
              <a:rPr lang="en-US" sz="2400" b="1" i="1" dirty="0" smtClean="0">
                <a:solidFill>
                  <a:schemeClr val="tx2">
                    <a:lumMod val="75000"/>
                  </a:schemeClr>
                </a:solidFill>
              </a:rPr>
              <a:t>Lack of good infrastructure lead to different road class in National Road</a:t>
            </a:r>
          </a:p>
          <a:p>
            <a:pPr lvl="1"/>
            <a:r>
              <a:rPr lang="en-US" sz="2400" b="1" i="1" dirty="0" smtClean="0">
                <a:solidFill>
                  <a:schemeClr val="tx2">
                    <a:lumMod val="75000"/>
                  </a:schemeClr>
                </a:solidFill>
              </a:rPr>
              <a:t>National Road suppose to be class 1 road with MST/ Max Axle Load of 10 Metric </a:t>
            </a:r>
            <a:r>
              <a:rPr lang="en-US" sz="2400" b="1" i="1" dirty="0" err="1" smtClean="0">
                <a:solidFill>
                  <a:schemeClr val="tx2">
                    <a:lumMod val="75000"/>
                  </a:schemeClr>
                </a:solidFill>
              </a:rPr>
              <a:t>Tonne</a:t>
            </a:r>
            <a:endParaRPr lang="en-US" sz="2400" b="1" i="1" dirty="0" smtClean="0">
              <a:solidFill>
                <a:schemeClr val="tx2">
                  <a:lumMod val="75000"/>
                </a:schemeClr>
              </a:solidFill>
            </a:endParaRPr>
          </a:p>
          <a:p>
            <a:pPr lvl="1"/>
            <a:r>
              <a:rPr lang="en-US" sz="2400" b="1" i="1" dirty="0" smtClean="0">
                <a:solidFill>
                  <a:schemeClr val="tx2">
                    <a:lumMod val="75000"/>
                  </a:schemeClr>
                </a:solidFill>
              </a:rPr>
              <a:t>Due to budget limitation MST / Max Axle Load10 MT only in Java North Coast Road the Rest still dominated by class 2 road with MST / Max Axle Load 8 MT</a:t>
            </a: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15</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p:cNvSpPr>
          <p:nvPr/>
        </p:nvSpPr>
        <p:spPr>
          <a:xfrm>
            <a:off x="0" y="990600"/>
            <a:ext cx="2583873" cy="5404438"/>
          </a:xfrm>
          <a:prstGeom prst="rect">
            <a:avLst/>
          </a:prstGeom>
        </p:spPr>
        <p:txBody>
          <a:bodyPr wrap="square" lIns="0" tIns="0" rIns="0" bIns="0">
            <a:noAutofit/>
          </a:bodyPr>
          <a:lstStyle/>
          <a:p>
            <a:pPr marL="12700" marR="0" lvl="0" indent="0" algn="l" defTabSz="457200" rtl="0" eaLnBrk="1" fontAlgn="auto" latinLnBrk="0" hangingPunct="1">
              <a:lnSpc>
                <a:spcPct val="100000"/>
              </a:lnSpc>
              <a:spcBef>
                <a:spcPct val="0"/>
              </a:spcBef>
              <a:spcAft>
                <a:spcPts val="0"/>
              </a:spcAft>
              <a:buClrTx/>
              <a:buSzTx/>
              <a:buFontTx/>
              <a:buNone/>
              <a:tabLst/>
              <a:defRPr/>
            </a:pPr>
            <a:r>
              <a:rPr kumimoji="0" lang="en-US" sz="2600" b="1" i="0" u="none" strike="noStrike" kern="1200" cap="none" spc="0" normalizeH="0" baseline="0" noProof="0" dirty="0" smtClean="0">
                <a:ln>
                  <a:noFill/>
                </a:ln>
                <a:solidFill>
                  <a:schemeClr val="tx1"/>
                </a:solidFill>
                <a:effectLst/>
                <a:uLnTx/>
                <a:uFillTx/>
                <a:latin typeface="Tahoma" pitchFamily="34" charset="0"/>
                <a:ea typeface="+mn-ea"/>
                <a:cs typeface="Tahoma" pitchFamily="34" charset="0"/>
              </a:rPr>
              <a:t>Indonesian</a:t>
            </a:r>
            <a:r>
              <a:rPr kumimoji="0" lang="en-US" sz="2600" b="1" i="0" u="none" strike="noStrike" kern="1200" cap="none" spc="0" normalizeH="0" noProof="0" dirty="0" smtClean="0">
                <a:ln>
                  <a:noFill/>
                </a:ln>
                <a:solidFill>
                  <a:schemeClr val="tx1"/>
                </a:solidFill>
                <a:effectLst/>
                <a:uLnTx/>
                <a:uFillTx/>
                <a:latin typeface="Tahoma" pitchFamily="34" charset="0"/>
                <a:ea typeface="+mn-ea"/>
                <a:cs typeface="Tahoma" pitchFamily="34" charset="0"/>
              </a:rPr>
              <a:t> Transportation Population by Year and Category of Vehicle</a:t>
            </a:r>
            <a:endParaRPr kumimoji="0" lang="en-US" sz="2600" b="1" i="0" u="none" strike="noStrike" kern="1200" cap="none" spc="0" normalizeH="0" baseline="0" noProof="0" dirty="0">
              <a:ln>
                <a:noFill/>
              </a:ln>
              <a:solidFill>
                <a:schemeClr val="tx1"/>
              </a:solidFill>
              <a:effectLst/>
              <a:uLnTx/>
              <a:uFillTx/>
              <a:latin typeface="Tahoma" pitchFamily="34" charset="0"/>
              <a:ea typeface="+mn-ea"/>
              <a:cs typeface="Tahoma" pitchFamily="34" charset="0"/>
            </a:endParaRPr>
          </a:p>
        </p:txBody>
      </p:sp>
      <p:sp>
        <p:nvSpPr>
          <p:cNvPr id="4" name="object 4"/>
          <p:cNvSpPr txBox="1"/>
          <p:nvPr/>
        </p:nvSpPr>
        <p:spPr>
          <a:xfrm>
            <a:off x="8427213" y="6439815"/>
            <a:ext cx="180975" cy="203200"/>
          </a:xfrm>
          <a:prstGeom prst="rect">
            <a:avLst/>
          </a:prstGeom>
        </p:spPr>
        <p:txBody>
          <a:bodyPr vert="horz" wrap="square" lIns="0" tIns="0" rIns="0" bIns="0" rtlCol="0">
            <a:noAutofit/>
          </a:bodyPr>
          <a:lstStyle/>
          <a:p>
            <a:pPr marL="12700">
              <a:lnSpc>
                <a:spcPct val="100000"/>
              </a:lnSpc>
            </a:pPr>
            <a:r>
              <a:rPr sz="1200" spc="-10" dirty="0" smtClean="0">
                <a:solidFill>
                  <a:srgbClr val="888888"/>
                </a:solidFill>
                <a:latin typeface="Calibri"/>
                <a:cs typeface="Calibri"/>
              </a:rPr>
              <a:t>10</a:t>
            </a:r>
            <a:endParaRPr sz="1200">
              <a:latin typeface="Calibri"/>
              <a:cs typeface="Calibri"/>
            </a:endParaRPr>
          </a:p>
        </p:txBody>
      </p:sp>
      <p:graphicFrame>
        <p:nvGraphicFramePr>
          <p:cNvPr id="7" name="Table 6"/>
          <p:cNvGraphicFramePr>
            <a:graphicFrameLocks noGrp="1"/>
          </p:cNvGraphicFramePr>
          <p:nvPr>
            <p:extLst>
              <p:ext uri="{D42A27DB-BD31-4B8C-83A1-F6EECF244321}">
                <p14:modId xmlns="" xmlns:p14="http://schemas.microsoft.com/office/powerpoint/2010/main" val="3993712548"/>
              </p:ext>
            </p:extLst>
          </p:nvPr>
        </p:nvGraphicFramePr>
        <p:xfrm>
          <a:off x="2604654" y="273377"/>
          <a:ext cx="5500672" cy="6189298"/>
        </p:xfrm>
        <a:graphic>
          <a:graphicData uri="http://schemas.openxmlformats.org/drawingml/2006/table">
            <a:tbl>
              <a:tblPr>
                <a:tableStyleId>{5C22544A-7EE6-4342-B048-85BDC9FD1C3A}</a:tableStyleId>
              </a:tblPr>
              <a:tblGrid>
                <a:gridCol w="1468581"/>
                <a:gridCol w="872837"/>
                <a:gridCol w="693144"/>
                <a:gridCol w="803564"/>
                <a:gridCol w="803564"/>
                <a:gridCol w="858982"/>
              </a:tblGrid>
              <a:tr h="357313">
                <a:tc>
                  <a:txBody>
                    <a:bodyPr/>
                    <a:lstStyle/>
                    <a:p>
                      <a:pPr algn="ctr" fontAlgn="ctr"/>
                      <a:r>
                        <a:rPr lang="id-ID" sz="1050" u="none" strike="noStrike" dirty="0">
                          <a:effectLst/>
                        </a:rPr>
                        <a:t>Jenis Kendaraan Bermotor</a:t>
                      </a:r>
                      <a:endParaRPr lang="id-ID" sz="1050" b="1" i="0" u="none" strike="noStrike" dirty="0">
                        <a:solidFill>
                          <a:srgbClr val="FFFFFF"/>
                        </a:solidFill>
                        <a:effectLst/>
                        <a:latin typeface="Calibri"/>
                      </a:endParaRPr>
                    </a:p>
                  </a:txBody>
                  <a:tcPr marL="5955" marR="5955" marT="5955" marB="0" anchor="ctr"/>
                </a:tc>
                <a:tc>
                  <a:txBody>
                    <a:bodyPr/>
                    <a:lstStyle/>
                    <a:p>
                      <a:pPr algn="ctr" fontAlgn="ctr"/>
                      <a:r>
                        <a:rPr lang="id-ID" sz="1050" u="none" strike="noStrike">
                          <a:effectLst/>
                        </a:rPr>
                        <a:t>Mobil Penumpang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Bis</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Mobil Barang</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a:effectLst/>
                        </a:rPr>
                        <a:t>Sepeda motor</a:t>
                      </a:r>
                      <a:endParaRPr lang="id-ID" sz="1050" b="1" i="0" u="none" strike="noStrike">
                        <a:solidFill>
                          <a:srgbClr val="000000"/>
                        </a:solidFill>
                        <a:effectLst/>
                        <a:latin typeface="Calibri"/>
                      </a:endParaRPr>
                    </a:p>
                  </a:txBody>
                  <a:tcPr marL="5955" marR="5955" marT="5955" marB="0" anchor="ctr"/>
                </a:tc>
                <a:tc>
                  <a:txBody>
                    <a:bodyPr/>
                    <a:lstStyle/>
                    <a:p>
                      <a:pPr algn="ctr" fontAlgn="ctr"/>
                      <a:r>
                        <a:rPr lang="id-ID" sz="1050" u="none" strike="noStrike" dirty="0">
                          <a:effectLst/>
                        </a:rPr>
                        <a:t>Jumlah</a:t>
                      </a:r>
                      <a:endParaRPr lang="id-ID" sz="1050" b="1" i="0" u="none" strike="noStrike" dirty="0">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639464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86284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473831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2671978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3871557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719336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113509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589439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3207499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4629783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134430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657104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3764442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5346995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862424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160260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717873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4135677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5876234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dirty="0">
                          <a:effectLst/>
                        </a:rPr>
                        <a:t>1984</a:t>
                      </a:r>
                      <a:endParaRPr lang="id-ID" sz="1050" b="1" i="0" u="none" strike="noStrike" dirty="0">
                        <a:solidFill>
                          <a:srgbClr val="FFFFFF"/>
                        </a:solidFill>
                        <a:effectLst/>
                        <a:latin typeface="Calibri"/>
                      </a:endParaRPr>
                    </a:p>
                  </a:txBody>
                  <a:tcPr marL="5955" marR="5955" marT="5955" marB="0" anchor="ctr"/>
                </a:tc>
                <a:tc>
                  <a:txBody>
                    <a:bodyPr/>
                    <a:lstStyle/>
                    <a:p>
                      <a:pPr algn="r" fontAlgn="ctr"/>
                      <a:r>
                        <a:rPr lang="id-ID" sz="1050" u="none" strike="noStrike">
                          <a:effectLst/>
                        </a:rPr>
                        <a:t>972148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191654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790881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4556095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6510778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989158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227304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845338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4794517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6856317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1063959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256574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882331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5118907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7321771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1170103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303378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953694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5554305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7981480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1073106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385731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892651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5419531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7771019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1989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1182253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952391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5722291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8291838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1313210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468550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1024296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6082966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8889022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1494607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504720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1087940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6494871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9582138</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1590750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539943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1126262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6941000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10197955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1700454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568490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1160539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7355114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10784597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1890340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651608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1251986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8134903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11928837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2107299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688525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1336177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9076831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13208832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2409088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595419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1434783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10090805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14530095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2639523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611402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1548397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11735797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16535119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2769375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626680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1586721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12628991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17611767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1999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2897803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644667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1628531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13053148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18224149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3038913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666280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1707134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13563017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18975344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3189319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680550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1777293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15275073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20922235</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3403433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714222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1865398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17002130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22985183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3792510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798079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2047022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19976376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26613987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4231901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933251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2315781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23061021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30541954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2005</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5076230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1110255</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2875116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28531831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37623432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2006</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6035291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1350047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3398956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32528758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43313052</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2007</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6877229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1736087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4234236</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41955128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54802680</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2008</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7489852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2059187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4452343</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47683681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61685063</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2009</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7910407</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2160973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4498171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52767093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67336644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2010</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8891041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2250109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4687789</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61078188</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76907127</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2011</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9548866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2254406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4958738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68839341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85601351</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2012</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10432259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2273821</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5286061</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76381183</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94373324</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2013</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a:effectLst/>
                        </a:rPr>
                        <a:t>11484514</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2286309</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5615494</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84732652</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a:effectLst/>
                        </a:rPr>
                        <a:t>104118969</a:t>
                      </a:r>
                      <a:endParaRPr lang="id-ID" sz="1050" b="0" i="0" u="none" strike="noStrike">
                        <a:solidFill>
                          <a:srgbClr val="000000"/>
                        </a:solidFill>
                        <a:effectLst/>
                        <a:latin typeface="Calibri"/>
                      </a:endParaRPr>
                    </a:p>
                  </a:txBody>
                  <a:tcPr marL="5955" marR="5955" marT="5955" marB="0" anchor="ctr"/>
                </a:tc>
              </a:tr>
              <a:tr h="119104">
                <a:tc>
                  <a:txBody>
                    <a:bodyPr/>
                    <a:lstStyle/>
                    <a:p>
                      <a:pPr algn="ctr" fontAlgn="ctr"/>
                      <a:r>
                        <a:rPr lang="id-ID" sz="1050" u="none" strike="noStrike">
                          <a:effectLst/>
                        </a:rPr>
                        <a:t>2014</a:t>
                      </a:r>
                      <a:endParaRPr lang="id-ID" sz="1050" b="1" i="0" u="none" strike="noStrike">
                        <a:solidFill>
                          <a:srgbClr val="FFFFFF"/>
                        </a:solidFill>
                        <a:effectLst/>
                        <a:latin typeface="Calibri"/>
                      </a:endParaRPr>
                    </a:p>
                  </a:txBody>
                  <a:tcPr marL="5955" marR="5955" marT="5955" marB="0" anchor="ctr"/>
                </a:tc>
                <a:tc>
                  <a:txBody>
                    <a:bodyPr/>
                    <a:lstStyle/>
                    <a:p>
                      <a:pPr algn="r" fontAlgn="ctr"/>
                      <a:r>
                        <a:rPr lang="id-ID" sz="1050" u="none" strike="noStrike" dirty="0">
                          <a:effectLst/>
                        </a:rPr>
                        <a:t>12599138</a:t>
                      </a:r>
                      <a:endParaRPr lang="id-ID" sz="1050" b="0" i="0" u="none" strike="noStrike" dirty="0">
                        <a:solidFill>
                          <a:srgbClr val="000000"/>
                        </a:solidFill>
                        <a:effectLst/>
                        <a:latin typeface="Calibri"/>
                      </a:endParaRPr>
                    </a:p>
                  </a:txBody>
                  <a:tcPr marL="5955" marR="5955" marT="5955" marB="0" anchor="ctr"/>
                </a:tc>
                <a:tc>
                  <a:txBody>
                    <a:bodyPr/>
                    <a:lstStyle/>
                    <a:p>
                      <a:pPr algn="r" fontAlgn="ctr"/>
                      <a:r>
                        <a:rPr lang="id-ID" sz="1050" u="none" strike="noStrike">
                          <a:effectLst/>
                        </a:rPr>
                        <a:t>2398846</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200" b="1" u="none" strike="noStrike" dirty="0">
                          <a:solidFill>
                            <a:srgbClr val="FF0000"/>
                          </a:solidFill>
                          <a:effectLst/>
                        </a:rPr>
                        <a:t>6235136</a:t>
                      </a:r>
                      <a:endParaRPr lang="id-ID" sz="1200" b="1" i="0" u="none" strike="noStrike" dirty="0">
                        <a:solidFill>
                          <a:srgbClr val="FF0000"/>
                        </a:solidFill>
                        <a:effectLst/>
                        <a:latin typeface="Calibri"/>
                      </a:endParaRPr>
                    </a:p>
                  </a:txBody>
                  <a:tcPr marL="5955" marR="5955" marT="5955" marB="0" anchor="ctr"/>
                </a:tc>
                <a:tc>
                  <a:txBody>
                    <a:bodyPr/>
                    <a:lstStyle/>
                    <a:p>
                      <a:pPr algn="r" fontAlgn="ctr"/>
                      <a:r>
                        <a:rPr lang="id-ID" sz="1050" u="none" strike="noStrike">
                          <a:effectLst/>
                        </a:rPr>
                        <a:t>92976240</a:t>
                      </a:r>
                      <a:endParaRPr lang="id-ID" sz="1050" b="0" i="0" u="none" strike="noStrike">
                        <a:solidFill>
                          <a:srgbClr val="000000"/>
                        </a:solidFill>
                        <a:effectLst/>
                        <a:latin typeface="Calibri"/>
                      </a:endParaRPr>
                    </a:p>
                  </a:txBody>
                  <a:tcPr marL="5955" marR="5955" marT="5955" marB="0" anchor="ctr"/>
                </a:tc>
                <a:tc>
                  <a:txBody>
                    <a:bodyPr/>
                    <a:lstStyle/>
                    <a:p>
                      <a:pPr algn="r" fontAlgn="ctr"/>
                      <a:r>
                        <a:rPr lang="id-ID" sz="1050" u="none" strike="noStrike" dirty="0">
                          <a:effectLst/>
                        </a:rPr>
                        <a:t>114209266 </a:t>
                      </a:r>
                      <a:endParaRPr lang="id-ID" sz="1050" b="0" i="0" u="none" strike="noStrike" dirty="0">
                        <a:solidFill>
                          <a:srgbClr val="000000"/>
                        </a:solidFill>
                        <a:effectLst/>
                        <a:latin typeface="Calibri"/>
                      </a:endParaRPr>
                    </a:p>
                  </a:txBody>
                  <a:tcPr marL="5955" marR="5955" marT="5955" marB="0" anchor="ctr"/>
                </a:tc>
              </a:tr>
            </a:tbl>
          </a:graphicData>
        </a:graphic>
      </p:graphicFrame>
    </p:spTree>
  </p:cSld>
  <p:clrMapOvr>
    <a:masterClrMapping/>
  </p:clrMapOvr>
  <p:transition spd="slow">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876800"/>
          </a:xfrm>
        </p:spPr>
        <p:txBody>
          <a:bodyPr>
            <a:normAutofit/>
          </a:bodyPr>
          <a:lstStyle/>
          <a:p>
            <a:r>
              <a:rPr lang="en-US" sz="3600" b="1" i="1" dirty="0" smtClean="0">
                <a:solidFill>
                  <a:schemeClr val="tx2">
                    <a:lumMod val="75000"/>
                  </a:schemeClr>
                </a:solidFill>
              </a:rPr>
              <a:t>Limited Number PDR (Regional Distribution Center)</a:t>
            </a:r>
          </a:p>
          <a:p>
            <a:pPr lvl="1"/>
            <a:r>
              <a:rPr lang="en-US" b="1" i="1" dirty="0" smtClean="0">
                <a:solidFill>
                  <a:schemeClr val="tx2">
                    <a:lumMod val="75000"/>
                  </a:schemeClr>
                </a:solidFill>
              </a:rPr>
              <a:t>Manado, Makassar and Palembang</a:t>
            </a:r>
          </a:p>
          <a:p>
            <a:pPr lvl="1"/>
            <a:endParaRPr lang="en-US"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17</a:t>
            </a:fld>
            <a:endParaRPr lang="en-US"/>
          </a:p>
        </p:txBody>
      </p:sp>
      <p:sp>
        <p:nvSpPr>
          <p:cNvPr id="5" name="TextBox 4"/>
          <p:cNvSpPr txBox="1"/>
          <p:nvPr/>
        </p:nvSpPr>
        <p:spPr>
          <a:xfrm>
            <a:off x="152400" y="3048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grpSp>
        <p:nvGrpSpPr>
          <p:cNvPr id="6" name="Group 150"/>
          <p:cNvGrpSpPr>
            <a:grpSpLocks/>
          </p:cNvGrpSpPr>
          <p:nvPr/>
        </p:nvGrpSpPr>
        <p:grpSpPr bwMode="auto">
          <a:xfrm>
            <a:off x="304800" y="2819400"/>
            <a:ext cx="8569325" cy="3460750"/>
            <a:chOff x="0" y="952980"/>
            <a:chExt cx="9144000" cy="2735262"/>
          </a:xfrm>
        </p:grpSpPr>
        <p:pic>
          <p:nvPicPr>
            <p:cNvPr id="7" name="Picture 12" descr="INDONESIA"/>
            <p:cNvPicPr>
              <a:picLocks noChangeAspect="1" noChangeArrowheads="1"/>
            </p:cNvPicPr>
            <p:nvPr/>
          </p:nvPicPr>
          <p:blipFill>
            <a:blip r:embed="rId2"/>
            <a:srcRect/>
            <a:stretch>
              <a:fillRect/>
            </a:stretch>
          </p:blipFill>
          <p:spPr bwMode="auto">
            <a:xfrm>
              <a:off x="0" y="952980"/>
              <a:ext cx="9144000" cy="2735262"/>
            </a:xfrm>
            <a:prstGeom prst="rect">
              <a:avLst/>
            </a:prstGeom>
            <a:noFill/>
            <a:ln w="9525">
              <a:noFill/>
              <a:miter lim="800000"/>
              <a:headEnd/>
              <a:tailEnd/>
            </a:ln>
          </p:spPr>
        </p:pic>
        <p:grpSp>
          <p:nvGrpSpPr>
            <p:cNvPr id="8" name="Group 13"/>
            <p:cNvGrpSpPr>
              <a:grpSpLocks/>
            </p:cNvGrpSpPr>
            <p:nvPr/>
          </p:nvGrpSpPr>
          <p:grpSpPr bwMode="auto">
            <a:xfrm>
              <a:off x="152400" y="958852"/>
              <a:ext cx="4011630" cy="2571752"/>
              <a:chOff x="96" y="1392"/>
              <a:chExt cx="2527" cy="1620"/>
            </a:xfrm>
          </p:grpSpPr>
          <p:sp>
            <p:nvSpPr>
              <p:cNvPr id="47" name="Oval 15"/>
              <p:cNvSpPr>
                <a:spLocks noChangeArrowheads="1"/>
              </p:cNvSpPr>
              <p:nvPr/>
            </p:nvSpPr>
            <p:spPr bwMode="auto">
              <a:xfrm>
                <a:off x="1217" y="2304"/>
                <a:ext cx="79" cy="84"/>
              </a:xfrm>
              <a:prstGeom prst="ellipse">
                <a:avLst/>
              </a:prstGeom>
              <a:solidFill>
                <a:srgbClr val="FF3300"/>
              </a:solidFill>
              <a:ln w="9525">
                <a:noFill/>
                <a:round/>
                <a:headEnd/>
                <a:tailEnd/>
              </a:ln>
            </p:spPr>
            <p:txBody>
              <a:bodyPr wrap="none" anchor="ctr"/>
              <a:lstStyle/>
              <a:p>
                <a:endParaRPr lang="id-ID"/>
              </a:p>
            </p:txBody>
          </p:sp>
          <p:sp>
            <p:nvSpPr>
              <p:cNvPr id="48" name="Oval 16"/>
              <p:cNvSpPr>
                <a:spLocks noChangeArrowheads="1"/>
              </p:cNvSpPr>
              <p:nvPr/>
            </p:nvSpPr>
            <p:spPr bwMode="auto">
              <a:xfrm>
                <a:off x="96" y="1392"/>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49" name="Oval 17"/>
              <p:cNvSpPr>
                <a:spLocks noChangeArrowheads="1"/>
              </p:cNvSpPr>
              <p:nvPr/>
            </p:nvSpPr>
            <p:spPr bwMode="auto">
              <a:xfrm>
                <a:off x="279" y="143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50" name="Oval 18"/>
              <p:cNvSpPr>
                <a:spLocks noChangeArrowheads="1"/>
              </p:cNvSpPr>
              <p:nvPr/>
            </p:nvSpPr>
            <p:spPr bwMode="auto">
              <a:xfrm>
                <a:off x="467" y="16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51" name="Oval 19"/>
              <p:cNvSpPr>
                <a:spLocks noChangeArrowheads="1"/>
              </p:cNvSpPr>
              <p:nvPr/>
            </p:nvSpPr>
            <p:spPr bwMode="auto">
              <a:xfrm>
                <a:off x="567" y="161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52" name="Oval 20"/>
              <p:cNvSpPr>
                <a:spLocks noChangeArrowheads="1"/>
              </p:cNvSpPr>
              <p:nvPr/>
            </p:nvSpPr>
            <p:spPr bwMode="auto">
              <a:xfrm>
                <a:off x="524" y="16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53" name="Oval 21"/>
              <p:cNvSpPr>
                <a:spLocks noChangeArrowheads="1"/>
              </p:cNvSpPr>
              <p:nvPr/>
            </p:nvSpPr>
            <p:spPr bwMode="auto">
              <a:xfrm>
                <a:off x="720" y="2064"/>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54" name="Oval 22"/>
              <p:cNvSpPr>
                <a:spLocks noChangeArrowheads="1"/>
              </p:cNvSpPr>
              <p:nvPr/>
            </p:nvSpPr>
            <p:spPr bwMode="auto">
              <a:xfrm>
                <a:off x="720" y="196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55" name="Oval 23"/>
              <p:cNvSpPr>
                <a:spLocks noChangeArrowheads="1"/>
              </p:cNvSpPr>
              <p:nvPr/>
            </p:nvSpPr>
            <p:spPr bwMode="auto">
              <a:xfrm>
                <a:off x="684" y="202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56" name="Oval 24"/>
              <p:cNvSpPr>
                <a:spLocks noChangeArrowheads="1"/>
              </p:cNvSpPr>
              <p:nvPr/>
            </p:nvSpPr>
            <p:spPr bwMode="auto">
              <a:xfrm>
                <a:off x="900" y="1905"/>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57" name="Oval 25"/>
              <p:cNvSpPr>
                <a:spLocks noChangeArrowheads="1"/>
              </p:cNvSpPr>
              <p:nvPr/>
            </p:nvSpPr>
            <p:spPr bwMode="auto">
              <a:xfrm>
                <a:off x="960"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58" name="Oval 26"/>
              <p:cNvSpPr>
                <a:spLocks noChangeArrowheads="1"/>
              </p:cNvSpPr>
              <p:nvPr/>
            </p:nvSpPr>
            <p:spPr bwMode="auto">
              <a:xfrm>
                <a:off x="1122" y="212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59" name="Oval 27"/>
              <p:cNvSpPr>
                <a:spLocks noChangeArrowheads="1"/>
              </p:cNvSpPr>
              <p:nvPr/>
            </p:nvSpPr>
            <p:spPr bwMode="auto">
              <a:xfrm>
                <a:off x="1152" y="240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60" name="Oval 28"/>
              <p:cNvSpPr>
                <a:spLocks noChangeArrowheads="1"/>
              </p:cNvSpPr>
              <p:nvPr/>
            </p:nvSpPr>
            <p:spPr bwMode="auto">
              <a:xfrm>
                <a:off x="1287" y="248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61" name="Oval 29"/>
              <p:cNvSpPr>
                <a:spLocks noChangeArrowheads="1"/>
              </p:cNvSpPr>
              <p:nvPr/>
            </p:nvSpPr>
            <p:spPr bwMode="auto">
              <a:xfrm>
                <a:off x="1320" y="2544"/>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62" name="Oval 30"/>
              <p:cNvSpPr>
                <a:spLocks noChangeArrowheads="1"/>
              </p:cNvSpPr>
              <p:nvPr/>
            </p:nvSpPr>
            <p:spPr bwMode="auto">
              <a:xfrm>
                <a:off x="1248" y="25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63" name="Oval 31"/>
              <p:cNvSpPr>
                <a:spLocks noChangeArrowheads="1"/>
              </p:cNvSpPr>
              <p:nvPr/>
            </p:nvSpPr>
            <p:spPr bwMode="auto">
              <a:xfrm>
                <a:off x="1365" y="25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64" name="Oval 32"/>
              <p:cNvSpPr>
                <a:spLocks noChangeArrowheads="1"/>
              </p:cNvSpPr>
              <p:nvPr/>
            </p:nvSpPr>
            <p:spPr bwMode="auto">
              <a:xfrm>
                <a:off x="1392" y="2640"/>
                <a:ext cx="79" cy="84"/>
              </a:xfrm>
              <a:prstGeom prst="ellipse">
                <a:avLst/>
              </a:prstGeom>
              <a:solidFill>
                <a:srgbClr val="FF3300"/>
              </a:solidFill>
              <a:ln w="9525">
                <a:noFill/>
                <a:round/>
                <a:headEnd/>
                <a:tailEnd/>
              </a:ln>
            </p:spPr>
            <p:txBody>
              <a:bodyPr wrap="none" anchor="ctr"/>
              <a:lstStyle/>
              <a:p>
                <a:endParaRPr lang="id-ID"/>
              </a:p>
            </p:txBody>
          </p:sp>
          <p:sp>
            <p:nvSpPr>
              <p:cNvPr id="65" name="Oval 33"/>
              <p:cNvSpPr>
                <a:spLocks noChangeArrowheads="1"/>
              </p:cNvSpPr>
              <p:nvPr/>
            </p:nvSpPr>
            <p:spPr bwMode="auto">
              <a:xfrm>
                <a:off x="1488" y="264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66" name="Oval 34"/>
              <p:cNvSpPr>
                <a:spLocks noChangeArrowheads="1"/>
              </p:cNvSpPr>
              <p:nvPr/>
            </p:nvSpPr>
            <p:spPr bwMode="auto">
              <a:xfrm>
                <a:off x="1452" y="27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67" name="Oval 35"/>
              <p:cNvSpPr>
                <a:spLocks noChangeArrowheads="1"/>
              </p:cNvSpPr>
              <p:nvPr/>
            </p:nvSpPr>
            <p:spPr bwMode="auto">
              <a:xfrm>
                <a:off x="1953" y="2697"/>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68" name="Oval 36"/>
              <p:cNvSpPr>
                <a:spLocks noChangeArrowheads="1"/>
              </p:cNvSpPr>
              <p:nvPr/>
            </p:nvSpPr>
            <p:spPr bwMode="auto">
              <a:xfrm>
                <a:off x="2241" y="2733"/>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69" name="Oval 37"/>
              <p:cNvSpPr>
                <a:spLocks noChangeArrowheads="1"/>
              </p:cNvSpPr>
              <p:nvPr/>
            </p:nvSpPr>
            <p:spPr bwMode="auto">
              <a:xfrm>
                <a:off x="2544" y="2928"/>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70" name="Oval 38"/>
              <p:cNvSpPr>
                <a:spLocks noChangeArrowheads="1"/>
              </p:cNvSpPr>
              <p:nvPr/>
            </p:nvSpPr>
            <p:spPr bwMode="auto">
              <a:xfrm>
                <a:off x="2562" y="2880"/>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71" name="Oval 39"/>
              <p:cNvSpPr>
                <a:spLocks noChangeArrowheads="1"/>
              </p:cNvSpPr>
              <p:nvPr/>
            </p:nvSpPr>
            <p:spPr bwMode="auto">
              <a:xfrm>
                <a:off x="2511" y="2895"/>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2" name="Oval 40"/>
              <p:cNvSpPr>
                <a:spLocks noChangeArrowheads="1"/>
              </p:cNvSpPr>
              <p:nvPr/>
            </p:nvSpPr>
            <p:spPr bwMode="auto">
              <a:xfrm>
                <a:off x="2415" y="291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3" name="Oval 41"/>
              <p:cNvSpPr>
                <a:spLocks noChangeArrowheads="1"/>
              </p:cNvSpPr>
              <p:nvPr/>
            </p:nvSpPr>
            <p:spPr bwMode="auto">
              <a:xfrm>
                <a:off x="2448" y="288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4" name="Oval 42"/>
              <p:cNvSpPr>
                <a:spLocks noChangeArrowheads="1"/>
              </p:cNvSpPr>
              <p:nvPr/>
            </p:nvSpPr>
            <p:spPr bwMode="auto">
              <a:xfrm>
                <a:off x="1536"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5" name="Oval 43"/>
              <p:cNvSpPr>
                <a:spLocks noChangeArrowheads="1"/>
              </p:cNvSpPr>
              <p:nvPr/>
            </p:nvSpPr>
            <p:spPr bwMode="auto">
              <a:xfrm>
                <a:off x="1508"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6" name="Oval 44"/>
              <p:cNvSpPr>
                <a:spLocks noChangeArrowheads="1"/>
              </p:cNvSpPr>
              <p:nvPr/>
            </p:nvSpPr>
            <p:spPr bwMode="auto">
              <a:xfrm>
                <a:off x="1617" y="2723"/>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77" name="Oval 45"/>
              <p:cNvSpPr>
                <a:spLocks noChangeArrowheads="1"/>
              </p:cNvSpPr>
              <p:nvPr/>
            </p:nvSpPr>
            <p:spPr bwMode="auto">
              <a:xfrm>
                <a:off x="1632" y="276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8" name="Oval 46"/>
              <p:cNvSpPr>
                <a:spLocks noChangeArrowheads="1"/>
              </p:cNvSpPr>
              <p:nvPr/>
            </p:nvSpPr>
            <p:spPr bwMode="auto">
              <a:xfrm>
                <a:off x="1632" y="281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79" name="Oval 47"/>
              <p:cNvSpPr>
                <a:spLocks noChangeArrowheads="1"/>
              </p:cNvSpPr>
              <p:nvPr/>
            </p:nvSpPr>
            <p:spPr bwMode="auto">
              <a:xfrm>
                <a:off x="1677" y="281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0" name="Oval 48"/>
              <p:cNvSpPr>
                <a:spLocks noChangeArrowheads="1"/>
              </p:cNvSpPr>
              <p:nvPr/>
            </p:nvSpPr>
            <p:spPr bwMode="auto">
              <a:xfrm>
                <a:off x="1725" y="282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1" name="Oval 49"/>
              <p:cNvSpPr>
                <a:spLocks noChangeArrowheads="1"/>
              </p:cNvSpPr>
              <p:nvPr/>
            </p:nvSpPr>
            <p:spPr bwMode="auto">
              <a:xfrm>
                <a:off x="1709" y="278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82" name="Oval 50"/>
              <p:cNvSpPr>
                <a:spLocks noChangeArrowheads="1"/>
              </p:cNvSpPr>
              <p:nvPr/>
            </p:nvSpPr>
            <p:spPr bwMode="auto">
              <a:xfrm>
                <a:off x="1728" y="268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83" name="Oval 51"/>
              <p:cNvSpPr>
                <a:spLocks noChangeArrowheads="1"/>
              </p:cNvSpPr>
              <p:nvPr/>
            </p:nvSpPr>
            <p:spPr bwMode="auto">
              <a:xfrm>
                <a:off x="1680"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4" name="Oval 52"/>
              <p:cNvSpPr>
                <a:spLocks noChangeArrowheads="1"/>
              </p:cNvSpPr>
              <p:nvPr/>
            </p:nvSpPr>
            <p:spPr bwMode="auto">
              <a:xfrm>
                <a:off x="1728"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5" name="Oval 53"/>
              <p:cNvSpPr>
                <a:spLocks noChangeArrowheads="1"/>
              </p:cNvSpPr>
              <p:nvPr/>
            </p:nvSpPr>
            <p:spPr bwMode="auto">
              <a:xfrm>
                <a:off x="1803" y="273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6" name="Oval 54"/>
              <p:cNvSpPr>
                <a:spLocks noChangeArrowheads="1"/>
              </p:cNvSpPr>
              <p:nvPr/>
            </p:nvSpPr>
            <p:spPr bwMode="auto">
              <a:xfrm>
                <a:off x="1803"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87" name="Oval 55"/>
              <p:cNvSpPr>
                <a:spLocks noChangeArrowheads="1"/>
              </p:cNvSpPr>
              <p:nvPr/>
            </p:nvSpPr>
            <p:spPr bwMode="auto">
              <a:xfrm>
                <a:off x="1824"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88" name="Oval 56"/>
              <p:cNvSpPr>
                <a:spLocks noChangeArrowheads="1"/>
              </p:cNvSpPr>
              <p:nvPr/>
            </p:nvSpPr>
            <p:spPr bwMode="auto">
              <a:xfrm>
                <a:off x="1872" y="2736"/>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89" name="Oval 57"/>
              <p:cNvSpPr>
                <a:spLocks noChangeArrowheads="1"/>
              </p:cNvSpPr>
              <p:nvPr/>
            </p:nvSpPr>
            <p:spPr bwMode="auto">
              <a:xfrm>
                <a:off x="2036" y="2765"/>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90" name="Oval 58"/>
              <p:cNvSpPr>
                <a:spLocks noChangeArrowheads="1"/>
              </p:cNvSpPr>
              <p:nvPr/>
            </p:nvSpPr>
            <p:spPr bwMode="auto">
              <a:xfrm>
                <a:off x="2073" y="271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91" name="Oval 59"/>
              <p:cNvSpPr>
                <a:spLocks noChangeArrowheads="1"/>
              </p:cNvSpPr>
              <p:nvPr/>
            </p:nvSpPr>
            <p:spPr bwMode="auto">
              <a:xfrm>
                <a:off x="2034" y="273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92" name="Oval 60"/>
              <p:cNvSpPr>
                <a:spLocks noChangeArrowheads="1"/>
              </p:cNvSpPr>
              <p:nvPr/>
            </p:nvSpPr>
            <p:spPr bwMode="auto">
              <a:xfrm>
                <a:off x="1982" y="2846"/>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93" name="Oval 61"/>
              <p:cNvSpPr>
                <a:spLocks noChangeArrowheads="1"/>
              </p:cNvSpPr>
              <p:nvPr/>
            </p:nvSpPr>
            <p:spPr bwMode="auto">
              <a:xfrm>
                <a:off x="2016" y="2808"/>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94" name="Oval 62"/>
              <p:cNvSpPr>
                <a:spLocks noChangeArrowheads="1"/>
              </p:cNvSpPr>
              <p:nvPr/>
            </p:nvSpPr>
            <p:spPr bwMode="auto">
              <a:xfrm>
                <a:off x="2064"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95" name="Oval 63"/>
              <p:cNvSpPr>
                <a:spLocks noChangeArrowheads="1"/>
              </p:cNvSpPr>
              <p:nvPr/>
            </p:nvSpPr>
            <p:spPr bwMode="auto">
              <a:xfrm>
                <a:off x="1860" y="28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96" name="Oval 64"/>
              <p:cNvSpPr>
                <a:spLocks noChangeArrowheads="1"/>
              </p:cNvSpPr>
              <p:nvPr/>
            </p:nvSpPr>
            <p:spPr bwMode="auto">
              <a:xfrm>
                <a:off x="1872" y="28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97" name="Oval 65"/>
              <p:cNvSpPr>
                <a:spLocks noChangeArrowheads="1"/>
              </p:cNvSpPr>
              <p:nvPr/>
            </p:nvSpPr>
            <p:spPr bwMode="auto">
              <a:xfrm>
                <a:off x="1905" y="27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98" name="Oval 66"/>
              <p:cNvSpPr>
                <a:spLocks noChangeArrowheads="1"/>
              </p:cNvSpPr>
              <p:nvPr/>
            </p:nvSpPr>
            <p:spPr bwMode="auto">
              <a:xfrm>
                <a:off x="1905" y="282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99" name="Oval 67"/>
              <p:cNvSpPr>
                <a:spLocks noChangeArrowheads="1"/>
              </p:cNvSpPr>
              <p:nvPr/>
            </p:nvSpPr>
            <p:spPr bwMode="auto">
              <a:xfrm>
                <a:off x="1947" y="27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00" name="Oval 68"/>
              <p:cNvSpPr>
                <a:spLocks noChangeArrowheads="1"/>
              </p:cNvSpPr>
              <p:nvPr/>
            </p:nvSpPr>
            <p:spPr bwMode="auto">
              <a:xfrm>
                <a:off x="1953" y="282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01" name="Oval 69"/>
              <p:cNvSpPr>
                <a:spLocks noChangeArrowheads="1"/>
              </p:cNvSpPr>
              <p:nvPr/>
            </p:nvSpPr>
            <p:spPr bwMode="auto">
              <a:xfrm>
                <a:off x="2112" y="284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02" name="Oval 70"/>
              <p:cNvSpPr>
                <a:spLocks noChangeArrowheads="1"/>
              </p:cNvSpPr>
              <p:nvPr/>
            </p:nvSpPr>
            <p:spPr bwMode="auto">
              <a:xfrm>
                <a:off x="2151" y="287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03" name="Oval 71"/>
              <p:cNvSpPr>
                <a:spLocks noChangeArrowheads="1"/>
              </p:cNvSpPr>
              <p:nvPr/>
            </p:nvSpPr>
            <p:spPr bwMode="auto">
              <a:xfrm>
                <a:off x="2187" y="275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4" name="Oval 72"/>
              <p:cNvSpPr>
                <a:spLocks noChangeArrowheads="1"/>
              </p:cNvSpPr>
              <p:nvPr/>
            </p:nvSpPr>
            <p:spPr bwMode="auto">
              <a:xfrm>
                <a:off x="2199" y="2799"/>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5" name="Oval 73"/>
              <p:cNvSpPr>
                <a:spLocks noChangeArrowheads="1"/>
              </p:cNvSpPr>
              <p:nvPr/>
            </p:nvSpPr>
            <p:spPr bwMode="auto">
              <a:xfrm>
                <a:off x="2148" y="2787"/>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6" name="Oval 74"/>
              <p:cNvSpPr>
                <a:spLocks noChangeArrowheads="1"/>
              </p:cNvSpPr>
              <p:nvPr/>
            </p:nvSpPr>
            <p:spPr bwMode="auto">
              <a:xfrm>
                <a:off x="2160" y="283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7" name="Oval 75"/>
              <p:cNvSpPr>
                <a:spLocks noChangeArrowheads="1"/>
              </p:cNvSpPr>
              <p:nvPr/>
            </p:nvSpPr>
            <p:spPr bwMode="auto">
              <a:xfrm>
                <a:off x="2265" y="2864"/>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8" name="Oval 76"/>
              <p:cNvSpPr>
                <a:spLocks noChangeArrowheads="1"/>
              </p:cNvSpPr>
              <p:nvPr/>
            </p:nvSpPr>
            <p:spPr bwMode="auto">
              <a:xfrm>
                <a:off x="2235" y="2892"/>
                <a:ext cx="40" cy="40"/>
              </a:xfrm>
              <a:prstGeom prst="ellipse">
                <a:avLst/>
              </a:prstGeom>
              <a:solidFill>
                <a:schemeClr val="accent1"/>
              </a:solidFill>
              <a:ln w="3175">
                <a:solidFill>
                  <a:schemeClr val="tx1"/>
                </a:solidFill>
                <a:round/>
                <a:headEnd/>
                <a:tailEnd/>
              </a:ln>
            </p:spPr>
            <p:txBody>
              <a:bodyPr wrap="none" anchor="ctr"/>
              <a:lstStyle/>
              <a:p>
                <a:endParaRPr lang="id-ID"/>
              </a:p>
            </p:txBody>
          </p:sp>
          <p:sp>
            <p:nvSpPr>
              <p:cNvPr id="109" name="Oval 77"/>
              <p:cNvSpPr>
                <a:spLocks noChangeArrowheads="1"/>
              </p:cNvSpPr>
              <p:nvPr/>
            </p:nvSpPr>
            <p:spPr bwMode="auto">
              <a:xfrm>
                <a:off x="2256" y="281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10" name="Oval 78"/>
              <p:cNvSpPr>
                <a:spLocks noChangeArrowheads="1"/>
              </p:cNvSpPr>
              <p:nvPr/>
            </p:nvSpPr>
            <p:spPr bwMode="auto">
              <a:xfrm>
                <a:off x="2232" y="284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11" name="Oval 79"/>
              <p:cNvSpPr>
                <a:spLocks noChangeArrowheads="1"/>
              </p:cNvSpPr>
              <p:nvPr/>
            </p:nvSpPr>
            <p:spPr bwMode="auto">
              <a:xfrm>
                <a:off x="2304" y="283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12" name="Oval 80"/>
              <p:cNvSpPr>
                <a:spLocks noChangeArrowheads="1"/>
              </p:cNvSpPr>
              <p:nvPr/>
            </p:nvSpPr>
            <p:spPr bwMode="auto">
              <a:xfrm>
                <a:off x="2352" y="288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13" name="Oval 81"/>
              <p:cNvSpPr>
                <a:spLocks noChangeArrowheads="1"/>
              </p:cNvSpPr>
              <p:nvPr/>
            </p:nvSpPr>
            <p:spPr bwMode="auto">
              <a:xfrm>
                <a:off x="2196" y="286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14" name="Line 82"/>
              <p:cNvSpPr>
                <a:spLocks noChangeShapeType="1"/>
              </p:cNvSpPr>
              <p:nvPr/>
            </p:nvSpPr>
            <p:spPr bwMode="auto">
              <a:xfrm>
                <a:off x="160" y="1460"/>
                <a:ext cx="608" cy="652"/>
              </a:xfrm>
              <a:prstGeom prst="line">
                <a:avLst/>
              </a:prstGeom>
              <a:noFill/>
              <a:ln w="28575">
                <a:solidFill>
                  <a:srgbClr val="FF3300"/>
                </a:solidFill>
                <a:round/>
                <a:headEnd/>
                <a:tailEnd/>
              </a:ln>
            </p:spPr>
            <p:txBody>
              <a:bodyPr/>
              <a:lstStyle/>
              <a:p>
                <a:endParaRPr lang="id-ID"/>
              </a:p>
            </p:txBody>
          </p:sp>
          <p:sp>
            <p:nvSpPr>
              <p:cNvPr id="115" name="Line 83"/>
              <p:cNvSpPr>
                <a:spLocks noChangeShapeType="1"/>
              </p:cNvSpPr>
              <p:nvPr/>
            </p:nvSpPr>
            <p:spPr bwMode="auto">
              <a:xfrm>
                <a:off x="768" y="2112"/>
                <a:ext cx="480" cy="240"/>
              </a:xfrm>
              <a:prstGeom prst="line">
                <a:avLst/>
              </a:prstGeom>
              <a:noFill/>
              <a:ln w="28575">
                <a:solidFill>
                  <a:srgbClr val="FF3300"/>
                </a:solidFill>
                <a:round/>
                <a:headEnd/>
                <a:tailEnd/>
              </a:ln>
            </p:spPr>
            <p:txBody>
              <a:bodyPr/>
              <a:lstStyle/>
              <a:p>
                <a:endParaRPr lang="id-ID"/>
              </a:p>
            </p:txBody>
          </p:sp>
          <p:sp>
            <p:nvSpPr>
              <p:cNvPr id="116" name="Line 84"/>
              <p:cNvSpPr>
                <a:spLocks noChangeShapeType="1"/>
              </p:cNvSpPr>
              <p:nvPr/>
            </p:nvSpPr>
            <p:spPr bwMode="auto">
              <a:xfrm>
                <a:off x="1248" y="2352"/>
                <a:ext cx="192" cy="336"/>
              </a:xfrm>
              <a:prstGeom prst="line">
                <a:avLst/>
              </a:prstGeom>
              <a:noFill/>
              <a:ln w="28575">
                <a:solidFill>
                  <a:srgbClr val="FF3300"/>
                </a:solidFill>
                <a:round/>
                <a:headEnd/>
                <a:tailEnd/>
              </a:ln>
            </p:spPr>
            <p:txBody>
              <a:bodyPr/>
              <a:lstStyle/>
              <a:p>
                <a:endParaRPr lang="id-ID"/>
              </a:p>
            </p:txBody>
          </p:sp>
          <p:sp>
            <p:nvSpPr>
              <p:cNvPr id="117" name="Line 85"/>
              <p:cNvSpPr>
                <a:spLocks noChangeShapeType="1"/>
              </p:cNvSpPr>
              <p:nvPr/>
            </p:nvSpPr>
            <p:spPr bwMode="auto">
              <a:xfrm>
                <a:off x="1440" y="2688"/>
                <a:ext cx="864" cy="96"/>
              </a:xfrm>
              <a:prstGeom prst="line">
                <a:avLst/>
              </a:prstGeom>
              <a:noFill/>
              <a:ln w="28575">
                <a:solidFill>
                  <a:srgbClr val="FF3300"/>
                </a:solidFill>
                <a:round/>
                <a:headEnd/>
                <a:tailEnd/>
              </a:ln>
            </p:spPr>
            <p:txBody>
              <a:bodyPr/>
              <a:lstStyle/>
              <a:p>
                <a:endParaRPr lang="id-ID"/>
              </a:p>
            </p:txBody>
          </p:sp>
          <p:sp>
            <p:nvSpPr>
              <p:cNvPr id="118" name="Line 86"/>
              <p:cNvSpPr>
                <a:spLocks noChangeShapeType="1"/>
              </p:cNvSpPr>
              <p:nvPr/>
            </p:nvSpPr>
            <p:spPr bwMode="auto">
              <a:xfrm>
                <a:off x="2304" y="2784"/>
                <a:ext cx="288" cy="192"/>
              </a:xfrm>
              <a:prstGeom prst="line">
                <a:avLst/>
              </a:prstGeom>
              <a:noFill/>
              <a:ln w="28575">
                <a:solidFill>
                  <a:srgbClr val="FF3300"/>
                </a:solidFill>
                <a:round/>
                <a:headEnd/>
                <a:tailEnd/>
              </a:ln>
            </p:spPr>
            <p:txBody>
              <a:bodyPr/>
              <a:lstStyle/>
              <a:p>
                <a:endParaRPr lang="id-ID"/>
              </a:p>
            </p:txBody>
          </p:sp>
        </p:grpSp>
        <p:grpSp>
          <p:nvGrpSpPr>
            <p:cNvPr id="9" name="Group 87"/>
            <p:cNvGrpSpPr>
              <a:grpSpLocks/>
            </p:cNvGrpSpPr>
            <p:nvPr/>
          </p:nvGrpSpPr>
          <p:grpSpPr bwMode="auto">
            <a:xfrm>
              <a:off x="3581400" y="1549404"/>
              <a:ext cx="2481263" cy="1697040"/>
              <a:chOff x="2256" y="1715"/>
              <a:chExt cx="1563" cy="1069"/>
            </a:xfrm>
          </p:grpSpPr>
          <p:grpSp>
            <p:nvGrpSpPr>
              <p:cNvPr id="19" name="Group 88"/>
              <p:cNvGrpSpPr>
                <a:grpSpLocks/>
              </p:cNvGrpSpPr>
              <p:nvPr/>
            </p:nvGrpSpPr>
            <p:grpSpPr bwMode="auto">
              <a:xfrm>
                <a:off x="2256" y="1715"/>
                <a:ext cx="1563" cy="1069"/>
                <a:chOff x="2256" y="1715"/>
                <a:chExt cx="1563" cy="1069"/>
              </a:xfrm>
            </p:grpSpPr>
            <p:sp>
              <p:nvSpPr>
                <p:cNvPr id="21" name="Oval 90"/>
                <p:cNvSpPr>
                  <a:spLocks noChangeArrowheads="1"/>
                </p:cNvSpPr>
                <p:nvPr/>
              </p:nvSpPr>
              <p:spPr bwMode="auto">
                <a:xfrm>
                  <a:off x="2480" y="2382"/>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2" name="Oval 91"/>
                <p:cNvSpPr>
                  <a:spLocks noChangeArrowheads="1"/>
                </p:cNvSpPr>
                <p:nvPr/>
              </p:nvSpPr>
              <p:spPr bwMode="auto">
                <a:xfrm>
                  <a:off x="2832" y="1911"/>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23" name="Oval 92"/>
                <p:cNvSpPr>
                  <a:spLocks noChangeArrowheads="1"/>
                </p:cNvSpPr>
                <p:nvPr/>
              </p:nvSpPr>
              <p:spPr bwMode="auto">
                <a:xfrm>
                  <a:off x="2448" y="211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4" name="Oval 93"/>
                <p:cNvSpPr>
                  <a:spLocks noChangeArrowheads="1"/>
                </p:cNvSpPr>
                <p:nvPr/>
              </p:nvSpPr>
              <p:spPr bwMode="auto">
                <a:xfrm>
                  <a:off x="2352" y="2208"/>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5" name="Oval 94"/>
                <p:cNvSpPr>
                  <a:spLocks noChangeArrowheads="1"/>
                </p:cNvSpPr>
                <p:nvPr/>
              </p:nvSpPr>
              <p:spPr bwMode="auto">
                <a:xfrm>
                  <a:off x="2568" y="23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6" name="Oval 95"/>
                <p:cNvSpPr>
                  <a:spLocks noChangeArrowheads="1"/>
                </p:cNvSpPr>
                <p:nvPr/>
              </p:nvSpPr>
              <p:spPr bwMode="auto">
                <a:xfrm>
                  <a:off x="2592" y="230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7" name="Oval 96"/>
                <p:cNvSpPr>
                  <a:spLocks noChangeArrowheads="1"/>
                </p:cNvSpPr>
                <p:nvPr/>
              </p:nvSpPr>
              <p:spPr bwMode="auto">
                <a:xfrm>
                  <a:off x="2697" y="218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8" name="Oval 97"/>
                <p:cNvSpPr>
                  <a:spLocks noChangeArrowheads="1"/>
                </p:cNvSpPr>
                <p:nvPr/>
              </p:nvSpPr>
              <p:spPr bwMode="auto">
                <a:xfrm>
                  <a:off x="2661" y="21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29" name="Oval 98"/>
                <p:cNvSpPr>
                  <a:spLocks noChangeArrowheads="1"/>
                </p:cNvSpPr>
                <p:nvPr/>
              </p:nvSpPr>
              <p:spPr bwMode="auto">
                <a:xfrm>
                  <a:off x="2880" y="176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0" name="Oval 99"/>
                <p:cNvSpPr>
                  <a:spLocks noChangeArrowheads="1"/>
                </p:cNvSpPr>
                <p:nvPr/>
              </p:nvSpPr>
              <p:spPr bwMode="auto">
                <a:xfrm>
                  <a:off x="2853" y="1715"/>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1" name="Oval 100"/>
                <p:cNvSpPr>
                  <a:spLocks noChangeArrowheads="1"/>
                </p:cNvSpPr>
                <p:nvPr/>
              </p:nvSpPr>
              <p:spPr bwMode="auto">
                <a:xfrm>
                  <a:off x="3072" y="2496"/>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32" name="Oval 101"/>
                <p:cNvSpPr>
                  <a:spLocks noChangeArrowheads="1"/>
                </p:cNvSpPr>
                <p:nvPr/>
              </p:nvSpPr>
              <p:spPr bwMode="auto">
                <a:xfrm>
                  <a:off x="3408" y="240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33" name="Oval 102"/>
                <p:cNvSpPr>
                  <a:spLocks noChangeArrowheads="1"/>
                </p:cNvSpPr>
                <p:nvPr/>
              </p:nvSpPr>
              <p:spPr bwMode="auto">
                <a:xfrm>
                  <a:off x="3504" y="1920"/>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34" name="Oval 103"/>
                <p:cNvSpPr>
                  <a:spLocks noChangeArrowheads="1"/>
                </p:cNvSpPr>
                <p:nvPr/>
              </p:nvSpPr>
              <p:spPr bwMode="auto">
                <a:xfrm>
                  <a:off x="3120" y="259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5" name="Oval 104"/>
                <p:cNvSpPr>
                  <a:spLocks noChangeArrowheads="1"/>
                </p:cNvSpPr>
                <p:nvPr/>
              </p:nvSpPr>
              <p:spPr bwMode="auto">
                <a:xfrm>
                  <a:off x="3168" y="254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6" name="Oval 105"/>
                <p:cNvSpPr>
                  <a:spLocks noChangeArrowheads="1"/>
                </p:cNvSpPr>
                <p:nvPr/>
              </p:nvSpPr>
              <p:spPr bwMode="auto">
                <a:xfrm>
                  <a:off x="3012" y="2283"/>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7" name="Oval 106"/>
                <p:cNvSpPr>
                  <a:spLocks noChangeArrowheads="1"/>
                </p:cNvSpPr>
                <p:nvPr/>
              </p:nvSpPr>
              <p:spPr bwMode="auto">
                <a:xfrm>
                  <a:off x="3108" y="2277"/>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8" name="Oval 107"/>
                <p:cNvSpPr>
                  <a:spLocks noChangeArrowheads="1"/>
                </p:cNvSpPr>
                <p:nvPr/>
              </p:nvSpPr>
              <p:spPr bwMode="auto">
                <a:xfrm>
                  <a:off x="3099" y="2328"/>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39" name="Oval 108"/>
                <p:cNvSpPr>
                  <a:spLocks noChangeArrowheads="1"/>
                </p:cNvSpPr>
                <p:nvPr/>
              </p:nvSpPr>
              <p:spPr bwMode="auto">
                <a:xfrm>
                  <a:off x="3192" y="2241"/>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0" name="Oval 109"/>
                <p:cNvSpPr>
                  <a:spLocks noChangeArrowheads="1"/>
                </p:cNvSpPr>
                <p:nvPr/>
              </p:nvSpPr>
              <p:spPr bwMode="auto">
                <a:xfrm>
                  <a:off x="3360"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1" name="Oval 110"/>
                <p:cNvSpPr>
                  <a:spLocks noChangeArrowheads="1"/>
                </p:cNvSpPr>
                <p:nvPr/>
              </p:nvSpPr>
              <p:spPr bwMode="auto">
                <a:xfrm>
                  <a:off x="3360" y="2400"/>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2" name="Oval 111"/>
                <p:cNvSpPr>
                  <a:spLocks noChangeArrowheads="1"/>
                </p:cNvSpPr>
                <p:nvPr/>
              </p:nvSpPr>
              <p:spPr bwMode="auto">
                <a:xfrm>
                  <a:off x="3483" y="1896"/>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3" name="Oval 112"/>
                <p:cNvSpPr>
                  <a:spLocks noChangeArrowheads="1"/>
                </p:cNvSpPr>
                <p:nvPr/>
              </p:nvSpPr>
              <p:spPr bwMode="auto">
                <a:xfrm>
                  <a:off x="3222" y="188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4" name="Oval 113"/>
                <p:cNvSpPr>
                  <a:spLocks noChangeArrowheads="1"/>
                </p:cNvSpPr>
                <p:nvPr/>
              </p:nvSpPr>
              <p:spPr bwMode="auto">
                <a:xfrm>
                  <a:off x="3779" y="182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45" name="Line 114"/>
                <p:cNvSpPr>
                  <a:spLocks noChangeShapeType="1"/>
                </p:cNvSpPr>
                <p:nvPr/>
              </p:nvSpPr>
              <p:spPr bwMode="auto">
                <a:xfrm flipV="1">
                  <a:off x="2304" y="2448"/>
                  <a:ext cx="1152" cy="336"/>
                </a:xfrm>
                <a:prstGeom prst="line">
                  <a:avLst/>
                </a:prstGeom>
                <a:noFill/>
                <a:ln w="28575">
                  <a:solidFill>
                    <a:srgbClr val="FF3300"/>
                  </a:solidFill>
                  <a:round/>
                  <a:headEnd/>
                  <a:tailEnd/>
                </a:ln>
              </p:spPr>
              <p:txBody>
                <a:bodyPr/>
                <a:lstStyle/>
                <a:p>
                  <a:endParaRPr lang="id-ID"/>
                </a:p>
              </p:txBody>
            </p:sp>
            <p:sp>
              <p:nvSpPr>
                <p:cNvPr id="46" name="Line 115"/>
                <p:cNvSpPr>
                  <a:spLocks noChangeShapeType="1"/>
                </p:cNvSpPr>
                <p:nvPr/>
              </p:nvSpPr>
              <p:spPr bwMode="auto">
                <a:xfrm flipV="1">
                  <a:off x="2256" y="1968"/>
                  <a:ext cx="624" cy="816"/>
                </a:xfrm>
                <a:prstGeom prst="line">
                  <a:avLst/>
                </a:prstGeom>
                <a:noFill/>
                <a:ln w="28575">
                  <a:solidFill>
                    <a:srgbClr val="FF3300"/>
                  </a:solidFill>
                  <a:round/>
                  <a:headEnd/>
                  <a:tailEnd/>
                </a:ln>
              </p:spPr>
              <p:txBody>
                <a:bodyPr/>
                <a:lstStyle/>
                <a:p>
                  <a:endParaRPr lang="id-ID"/>
                </a:p>
              </p:txBody>
            </p:sp>
          </p:grpSp>
          <p:sp>
            <p:nvSpPr>
              <p:cNvPr id="20" name="Line 116"/>
              <p:cNvSpPr>
                <a:spLocks noChangeShapeType="1"/>
              </p:cNvSpPr>
              <p:nvPr/>
            </p:nvSpPr>
            <p:spPr bwMode="auto">
              <a:xfrm flipV="1">
                <a:off x="3120" y="1968"/>
                <a:ext cx="432" cy="576"/>
              </a:xfrm>
              <a:prstGeom prst="line">
                <a:avLst/>
              </a:prstGeom>
              <a:noFill/>
              <a:ln w="28575">
                <a:solidFill>
                  <a:srgbClr val="FF3300"/>
                </a:solidFill>
                <a:round/>
                <a:headEnd/>
                <a:tailEnd/>
              </a:ln>
            </p:spPr>
            <p:txBody>
              <a:bodyPr/>
              <a:lstStyle/>
              <a:p>
                <a:endParaRPr lang="id-ID"/>
              </a:p>
            </p:txBody>
          </p:sp>
        </p:grpSp>
        <p:grpSp>
          <p:nvGrpSpPr>
            <p:cNvPr id="10" name="Group 117"/>
            <p:cNvGrpSpPr>
              <a:grpSpLocks/>
            </p:cNvGrpSpPr>
            <p:nvPr/>
          </p:nvGrpSpPr>
          <p:grpSpPr bwMode="auto">
            <a:xfrm>
              <a:off x="5486421" y="2082802"/>
              <a:ext cx="3624277" cy="1381126"/>
              <a:chOff x="3456" y="2079"/>
              <a:chExt cx="2283" cy="870"/>
            </a:xfrm>
          </p:grpSpPr>
          <p:sp>
            <p:nvSpPr>
              <p:cNvPr id="11" name="Oval 118"/>
              <p:cNvSpPr>
                <a:spLocks noChangeArrowheads="1"/>
              </p:cNvSpPr>
              <p:nvPr/>
            </p:nvSpPr>
            <p:spPr bwMode="auto">
              <a:xfrm>
                <a:off x="5660" y="2241"/>
                <a:ext cx="79" cy="84"/>
              </a:xfrm>
              <a:prstGeom prst="ellipse">
                <a:avLst/>
              </a:prstGeom>
              <a:solidFill>
                <a:srgbClr val="FF3300"/>
              </a:solidFill>
              <a:ln w="12700">
                <a:solidFill>
                  <a:schemeClr val="accent2"/>
                </a:solidFill>
                <a:round/>
                <a:headEnd/>
                <a:tailEnd/>
              </a:ln>
            </p:spPr>
            <p:txBody>
              <a:bodyPr wrap="none" anchor="ctr"/>
              <a:lstStyle/>
              <a:p>
                <a:endParaRPr lang="id-ID"/>
              </a:p>
            </p:txBody>
          </p:sp>
          <p:sp>
            <p:nvSpPr>
              <p:cNvPr id="12" name="Oval 119"/>
              <p:cNvSpPr>
                <a:spLocks noChangeArrowheads="1"/>
              </p:cNvSpPr>
              <p:nvPr/>
            </p:nvSpPr>
            <p:spPr bwMode="auto">
              <a:xfrm>
                <a:off x="4560" y="207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3" name="Oval 120"/>
              <p:cNvSpPr>
                <a:spLocks noChangeArrowheads="1"/>
              </p:cNvSpPr>
              <p:nvPr/>
            </p:nvSpPr>
            <p:spPr bwMode="auto">
              <a:xfrm>
                <a:off x="4704" y="2304"/>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4" name="Oval 121"/>
              <p:cNvSpPr>
                <a:spLocks noChangeArrowheads="1"/>
              </p:cNvSpPr>
              <p:nvPr/>
            </p:nvSpPr>
            <p:spPr bwMode="auto">
              <a:xfrm>
                <a:off x="5136" y="211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5" name="Oval 122"/>
              <p:cNvSpPr>
                <a:spLocks noChangeArrowheads="1"/>
              </p:cNvSpPr>
              <p:nvPr/>
            </p:nvSpPr>
            <p:spPr bwMode="auto">
              <a:xfrm>
                <a:off x="5088" y="235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6" name="Oval 123"/>
              <p:cNvSpPr>
                <a:spLocks noChangeArrowheads="1"/>
              </p:cNvSpPr>
              <p:nvPr/>
            </p:nvSpPr>
            <p:spPr bwMode="auto">
              <a:xfrm>
                <a:off x="5262" y="2502"/>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7" name="Oval 124"/>
              <p:cNvSpPr>
                <a:spLocks noChangeArrowheads="1"/>
              </p:cNvSpPr>
              <p:nvPr/>
            </p:nvSpPr>
            <p:spPr bwMode="auto">
              <a:xfrm>
                <a:off x="5681" y="2909"/>
                <a:ext cx="40" cy="40"/>
              </a:xfrm>
              <a:prstGeom prst="ellipse">
                <a:avLst/>
              </a:prstGeom>
              <a:solidFill>
                <a:schemeClr val="accent2"/>
              </a:solidFill>
              <a:ln w="3175">
                <a:solidFill>
                  <a:schemeClr val="tx1"/>
                </a:solidFill>
                <a:round/>
                <a:headEnd/>
                <a:tailEnd/>
              </a:ln>
            </p:spPr>
            <p:txBody>
              <a:bodyPr wrap="none" anchor="ctr"/>
              <a:lstStyle/>
              <a:p>
                <a:endParaRPr lang="id-ID"/>
              </a:p>
            </p:txBody>
          </p:sp>
          <p:sp>
            <p:nvSpPr>
              <p:cNvPr id="18" name="Line 125"/>
              <p:cNvSpPr>
                <a:spLocks noChangeShapeType="1"/>
              </p:cNvSpPr>
              <p:nvPr/>
            </p:nvSpPr>
            <p:spPr bwMode="auto">
              <a:xfrm flipV="1">
                <a:off x="3456" y="2304"/>
                <a:ext cx="2208" cy="144"/>
              </a:xfrm>
              <a:prstGeom prst="line">
                <a:avLst/>
              </a:prstGeom>
              <a:noFill/>
              <a:ln w="28575">
                <a:solidFill>
                  <a:srgbClr val="FF3300"/>
                </a:solidFill>
                <a:round/>
                <a:headEnd/>
                <a:tailEnd/>
              </a:ln>
            </p:spPr>
            <p:txBody>
              <a:bodyPr/>
              <a:lstStyle/>
              <a:p>
                <a:endParaRPr lang="id-ID"/>
              </a:p>
            </p:txBody>
          </p:sp>
        </p:grpSp>
      </p:grpSp>
    </p:spTree>
  </p:cSld>
  <p:clrMapOvr>
    <a:masterClrMapping/>
  </p:clrMapOvr>
  <p:transition spd="slow">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Aging Technology and Fuel Quality</a:t>
            </a:r>
          </a:p>
          <a:p>
            <a:pPr lvl="1"/>
            <a:r>
              <a:rPr lang="en-US" b="1" i="1" dirty="0" smtClean="0">
                <a:solidFill>
                  <a:schemeClr val="tx2">
                    <a:lumMod val="75000"/>
                  </a:schemeClr>
                </a:solidFill>
              </a:rPr>
              <a:t>Indonesian has no Age limitation on Truck Use</a:t>
            </a:r>
          </a:p>
          <a:p>
            <a:pPr lvl="1"/>
            <a:r>
              <a:rPr lang="en-US" b="1" i="1" dirty="0" smtClean="0">
                <a:solidFill>
                  <a:schemeClr val="tx2">
                    <a:lumMod val="75000"/>
                  </a:schemeClr>
                </a:solidFill>
              </a:rPr>
              <a:t>Current Engine Emission rating is Euro 2</a:t>
            </a:r>
          </a:p>
          <a:p>
            <a:pPr lvl="1"/>
            <a:r>
              <a:rPr lang="en-US" b="1" i="1" dirty="0" smtClean="0">
                <a:solidFill>
                  <a:schemeClr val="tx2">
                    <a:lumMod val="75000"/>
                  </a:schemeClr>
                </a:solidFill>
              </a:rPr>
              <a:t>Fuel has Max 20% Bio Fuel content (B20)</a:t>
            </a:r>
          </a:p>
          <a:p>
            <a:pPr lvl="2"/>
            <a:r>
              <a:rPr lang="en-US" b="1" i="1" dirty="0" smtClean="0">
                <a:solidFill>
                  <a:schemeClr val="tx2">
                    <a:lumMod val="75000"/>
                  </a:schemeClr>
                </a:solidFill>
              </a:rPr>
              <a:t>Quality issue 5000ppm </a:t>
            </a:r>
            <a:r>
              <a:rPr lang="en-US" b="1" i="1" dirty="0" err="1" smtClean="0">
                <a:solidFill>
                  <a:schemeClr val="tx2">
                    <a:lumMod val="75000"/>
                  </a:schemeClr>
                </a:solidFill>
              </a:rPr>
              <a:t>vs</a:t>
            </a:r>
            <a:r>
              <a:rPr lang="en-US" b="1" i="1" dirty="0" smtClean="0">
                <a:solidFill>
                  <a:schemeClr val="tx2">
                    <a:lumMod val="75000"/>
                  </a:schemeClr>
                </a:solidFill>
              </a:rPr>
              <a:t> 50ppm for </a:t>
            </a:r>
            <a:r>
              <a:rPr lang="en-US" b="1" i="1" dirty="0" err="1" smtClean="0">
                <a:solidFill>
                  <a:schemeClr val="tx2">
                    <a:lumMod val="75000"/>
                  </a:schemeClr>
                </a:solidFill>
              </a:rPr>
              <a:t>PertaDex</a:t>
            </a:r>
            <a:endParaRPr lang="en-US" b="1" i="1" dirty="0" smtClean="0">
              <a:solidFill>
                <a:schemeClr val="tx2">
                  <a:lumMod val="75000"/>
                </a:schemeClr>
              </a:solidFill>
            </a:endParaRPr>
          </a:p>
          <a:p>
            <a:pPr lvl="2"/>
            <a:r>
              <a:rPr lang="en-US" b="1" i="1" dirty="0" smtClean="0">
                <a:solidFill>
                  <a:schemeClr val="tx2">
                    <a:lumMod val="75000"/>
                  </a:schemeClr>
                </a:solidFill>
              </a:rPr>
              <a:t>Not possible implementing Common Rail System without modification of Fuel Filtration system and Injector also  lessen the pressure of injector pump</a:t>
            </a:r>
          </a:p>
          <a:p>
            <a:pPr lvl="1"/>
            <a:r>
              <a:rPr lang="en-US" b="1" i="1" dirty="0" smtClean="0">
                <a:solidFill>
                  <a:schemeClr val="tx2">
                    <a:lumMod val="75000"/>
                  </a:schemeClr>
                </a:solidFill>
              </a:rPr>
              <a:t>Subsidized Diesel Fuel</a:t>
            </a:r>
          </a:p>
          <a:p>
            <a:pPr lvl="2"/>
            <a:r>
              <a:rPr lang="en-US" b="1" i="1" dirty="0" smtClean="0">
                <a:solidFill>
                  <a:schemeClr val="tx2">
                    <a:lumMod val="75000"/>
                  </a:schemeClr>
                </a:solidFill>
              </a:rPr>
              <a:t>CNG Application is not yet popular</a:t>
            </a:r>
          </a:p>
          <a:p>
            <a:pPr lvl="2"/>
            <a:endParaRPr lang="en-US" b="1" i="1" dirty="0" smtClean="0">
              <a:solidFill>
                <a:schemeClr val="tx2">
                  <a:lumMod val="75000"/>
                </a:schemeClr>
              </a:solidFill>
            </a:endParaRPr>
          </a:p>
          <a:p>
            <a:endParaRPr lang="en-US" sz="3600"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18</a:t>
            </a:fld>
            <a:endParaRPr lang="en-US" dirty="0"/>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143000"/>
            <a:ext cx="8229600" cy="4876800"/>
          </a:xfrm>
        </p:spPr>
        <p:txBody>
          <a:bodyPr>
            <a:normAutofit/>
          </a:bodyPr>
          <a:lstStyle/>
          <a:p>
            <a:r>
              <a:rPr lang="en-US" sz="3600" b="1" i="1" dirty="0" smtClean="0">
                <a:solidFill>
                  <a:schemeClr val="tx2">
                    <a:lumMod val="75000"/>
                  </a:schemeClr>
                </a:solidFill>
              </a:rPr>
              <a:t>High Interest Rate</a:t>
            </a:r>
          </a:p>
          <a:p>
            <a:pPr lvl="1"/>
            <a:r>
              <a:rPr lang="en-US" b="1" i="1" dirty="0" smtClean="0">
                <a:solidFill>
                  <a:schemeClr val="tx2">
                    <a:lumMod val="75000"/>
                  </a:schemeClr>
                </a:solidFill>
              </a:rPr>
              <a:t>Interest Rate 12% to 15% PA</a:t>
            </a:r>
          </a:p>
          <a:p>
            <a:pPr lvl="1"/>
            <a:r>
              <a:rPr lang="en-US" b="1" i="1" dirty="0" smtClean="0">
                <a:solidFill>
                  <a:schemeClr val="tx2">
                    <a:lumMod val="75000"/>
                  </a:schemeClr>
                </a:solidFill>
              </a:rPr>
              <a:t>Very difficult to buy new trucks 26% of truck population is more than 20 Years Old, 20% between 10 to 20 years old</a:t>
            </a:r>
          </a:p>
          <a:p>
            <a:pPr lvl="1"/>
            <a:endParaRPr lang="en-US" b="1" i="1" dirty="0" smtClean="0">
              <a:solidFill>
                <a:schemeClr val="tx2">
                  <a:lumMod val="75000"/>
                </a:schemeClr>
              </a:solidFill>
            </a:endParaRPr>
          </a:p>
          <a:p>
            <a:pPr>
              <a:buNone/>
            </a:pPr>
            <a:endParaRPr lang="en-US"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19</a:t>
            </a:fld>
            <a:endParaRPr lang="en-US"/>
          </a:p>
        </p:txBody>
      </p:sp>
      <p:sp>
        <p:nvSpPr>
          <p:cNvPr id="5" name="TextBox 4"/>
          <p:cNvSpPr txBox="1"/>
          <p:nvPr/>
        </p:nvSpPr>
        <p:spPr>
          <a:xfrm>
            <a:off x="152400" y="3810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graphicFrame>
        <p:nvGraphicFramePr>
          <p:cNvPr id="6" name="Chart 5"/>
          <p:cNvGraphicFramePr>
            <a:graphicFrameLocks/>
          </p:cNvGraphicFramePr>
          <p:nvPr>
            <p:extLst>
              <p:ext uri="{D42A27DB-BD31-4B8C-83A1-F6EECF244321}">
                <p14:modId xmlns="" xmlns:p14="http://schemas.microsoft.com/office/powerpoint/2010/main" val="794994543"/>
              </p:ext>
            </p:extLst>
          </p:nvPr>
        </p:nvGraphicFramePr>
        <p:xfrm>
          <a:off x="0" y="2200275"/>
          <a:ext cx="5562600" cy="4657725"/>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4419600" y="5791200"/>
            <a:ext cx="4043158" cy="338554"/>
          </a:xfrm>
          <a:prstGeom prst="rect">
            <a:avLst/>
          </a:prstGeom>
          <a:noFill/>
        </p:spPr>
        <p:txBody>
          <a:bodyPr wrap="none" rtlCol="0">
            <a:spAutoFit/>
          </a:bodyPr>
          <a:lstStyle/>
          <a:p>
            <a:r>
              <a:rPr lang="en-US" sz="1600" dirty="0" smtClean="0"/>
              <a:t>Source</a:t>
            </a:r>
            <a:r>
              <a:rPr lang="id-ID" sz="1600" dirty="0" smtClean="0"/>
              <a:t> </a:t>
            </a:r>
            <a:r>
              <a:rPr lang="en-US" sz="1600" dirty="0" smtClean="0"/>
              <a:t>Indonesian Statistic Bureau</a:t>
            </a:r>
            <a:r>
              <a:rPr lang="id-ID" sz="1600" dirty="0" smtClean="0"/>
              <a:t> </a:t>
            </a:r>
            <a:r>
              <a:rPr lang="en-US" sz="1600" dirty="0" smtClean="0"/>
              <a:t>Year</a:t>
            </a:r>
            <a:r>
              <a:rPr lang="id-ID" sz="1600" dirty="0" smtClean="0"/>
              <a:t> 2014</a:t>
            </a:r>
            <a:endParaRPr lang="id-ID" sz="1600" dirty="0"/>
          </a:p>
        </p:txBody>
      </p:sp>
    </p:spTree>
  </p:cSld>
  <p:clrMapOvr>
    <a:masterClrMapping/>
  </p:clrMapOvr>
  <p:transition spd="slow">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876800"/>
          </a:xfrm>
        </p:spPr>
        <p:txBody>
          <a:bodyPr>
            <a:normAutofit/>
          </a:bodyPr>
          <a:lstStyle/>
          <a:p>
            <a:r>
              <a:rPr lang="en-US" b="1" i="1" dirty="0" smtClean="0">
                <a:solidFill>
                  <a:schemeClr val="tx2">
                    <a:lumMod val="75000"/>
                  </a:schemeClr>
                </a:solidFill>
              </a:rPr>
              <a:t>Congestion lead to low Truck Utilization</a:t>
            </a:r>
          </a:p>
          <a:p>
            <a:pPr lvl="1"/>
            <a:r>
              <a:rPr lang="en-US" b="1" i="1" dirty="0" smtClean="0">
                <a:solidFill>
                  <a:schemeClr val="tx2">
                    <a:lumMod val="75000"/>
                  </a:schemeClr>
                </a:solidFill>
              </a:rPr>
              <a:t>Indonesia Truck utilization 50.000 km PA</a:t>
            </a:r>
          </a:p>
          <a:p>
            <a:pPr lvl="1"/>
            <a:r>
              <a:rPr lang="en-US" b="1" i="1" dirty="0" smtClean="0">
                <a:solidFill>
                  <a:schemeClr val="tx2">
                    <a:lumMod val="75000"/>
                  </a:schemeClr>
                </a:solidFill>
              </a:rPr>
              <a:t>Thailand Truck utilization 120.000 km PA</a:t>
            </a:r>
          </a:p>
          <a:p>
            <a:pPr lvl="1"/>
            <a:r>
              <a:rPr lang="en-US" b="1" i="1" dirty="0" smtClean="0">
                <a:solidFill>
                  <a:schemeClr val="tx2">
                    <a:lumMod val="75000"/>
                  </a:schemeClr>
                </a:solidFill>
              </a:rPr>
              <a:t>Europe Truck utilization 200.000 km PA</a:t>
            </a: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20</a:t>
            </a:fld>
            <a:endParaRPr lang="en-US"/>
          </a:p>
        </p:txBody>
      </p:sp>
      <p:sp>
        <p:nvSpPr>
          <p:cNvPr id="5" name="TextBox 4"/>
          <p:cNvSpPr txBox="1"/>
          <p:nvPr/>
        </p:nvSpPr>
        <p:spPr>
          <a:xfrm>
            <a:off x="152400" y="3810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pic>
        <p:nvPicPr>
          <p:cNvPr id="6" name="Picture 5" descr="macet.jpg"/>
          <p:cNvPicPr>
            <a:picLocks noChangeAspect="1"/>
          </p:cNvPicPr>
          <p:nvPr/>
        </p:nvPicPr>
        <p:blipFill>
          <a:blip r:embed="rId2"/>
          <a:stretch>
            <a:fillRect/>
          </a:stretch>
        </p:blipFill>
        <p:spPr>
          <a:xfrm>
            <a:off x="533400" y="2895600"/>
            <a:ext cx="5257800" cy="3502373"/>
          </a:xfrm>
          <a:prstGeom prst="rect">
            <a:avLst/>
          </a:prstGeom>
        </p:spPr>
      </p:pic>
    </p:spTree>
  </p:cSld>
  <p:clrMapOvr>
    <a:masterClrMapping/>
  </p:clrMapOvr>
  <p:transition spd="slow">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Overloading and Over dimension</a:t>
            </a:r>
          </a:p>
          <a:p>
            <a:pPr lvl="1"/>
            <a:r>
              <a:rPr lang="en-US" b="1" i="1" dirty="0" smtClean="0">
                <a:solidFill>
                  <a:schemeClr val="tx2">
                    <a:lumMod val="75000"/>
                  </a:schemeClr>
                </a:solidFill>
              </a:rPr>
              <a:t>Highly competitive market [Transport]</a:t>
            </a:r>
          </a:p>
          <a:p>
            <a:pPr lvl="1"/>
            <a:r>
              <a:rPr lang="en-US" b="1" i="1" dirty="0" smtClean="0">
                <a:solidFill>
                  <a:schemeClr val="tx2">
                    <a:lumMod val="75000"/>
                  </a:schemeClr>
                </a:solidFill>
              </a:rPr>
              <a:t>Dominated with primary products and raw material</a:t>
            </a:r>
          </a:p>
          <a:p>
            <a:pPr lvl="2"/>
            <a:r>
              <a:rPr lang="en-US" b="1" i="1" dirty="0" smtClean="0">
                <a:solidFill>
                  <a:schemeClr val="tx2">
                    <a:lumMod val="75000"/>
                  </a:schemeClr>
                </a:solidFill>
              </a:rPr>
              <a:t>High Transport Cost to Price Ratio</a:t>
            </a:r>
          </a:p>
          <a:p>
            <a:pPr lvl="2"/>
            <a:r>
              <a:rPr lang="en-US" b="1" i="1" dirty="0" smtClean="0">
                <a:solidFill>
                  <a:schemeClr val="tx2">
                    <a:lumMod val="75000"/>
                  </a:schemeClr>
                </a:solidFill>
              </a:rPr>
              <a:t>Finished goods has much lower Transport Cost to Price Ratio e.g. Mobile Phones</a:t>
            </a: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21</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Challenges</a:t>
            </a:r>
            <a:endParaRPr lang="en-US" sz="6000" b="1" i="1" dirty="0">
              <a:solidFill>
                <a:schemeClr val="tx1">
                  <a:lumMod val="65000"/>
                  <a:lumOff val="35000"/>
                </a:schemeClr>
              </a:solidFill>
            </a:endParaRPr>
          </a:p>
        </p:txBody>
      </p:sp>
      <p:pic>
        <p:nvPicPr>
          <p:cNvPr id="6" name="Picture 5" descr="overload.jpg"/>
          <p:cNvPicPr>
            <a:picLocks noChangeAspect="1"/>
          </p:cNvPicPr>
          <p:nvPr/>
        </p:nvPicPr>
        <p:blipFill>
          <a:blip r:embed="rId2"/>
          <a:stretch>
            <a:fillRect/>
          </a:stretch>
        </p:blipFill>
        <p:spPr>
          <a:xfrm>
            <a:off x="609599" y="3505200"/>
            <a:ext cx="4202723" cy="2743200"/>
          </a:xfrm>
          <a:prstGeom prst="rect">
            <a:avLst/>
          </a:prstGeom>
        </p:spPr>
      </p:pic>
      <p:pic>
        <p:nvPicPr>
          <p:cNvPr id="7" name="Picture 6" descr="overdimensi.jpg"/>
          <p:cNvPicPr>
            <a:picLocks noChangeAspect="1"/>
          </p:cNvPicPr>
          <p:nvPr/>
        </p:nvPicPr>
        <p:blipFill>
          <a:blip r:embed="rId3"/>
          <a:stretch>
            <a:fillRect/>
          </a:stretch>
        </p:blipFill>
        <p:spPr>
          <a:xfrm>
            <a:off x="4800600" y="3505200"/>
            <a:ext cx="3649980" cy="2743200"/>
          </a:xfrm>
          <a:prstGeom prst="rect">
            <a:avLst/>
          </a:prstGeom>
        </p:spPr>
      </p:pic>
    </p:spTree>
  </p:cSld>
  <p:clrMapOvr>
    <a:masterClrMapping/>
  </p:clrMapOvr>
  <p:transition spd="slow">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57335" y="4067112"/>
            <a:ext cx="5305376" cy="2223121"/>
          </a:xfrm>
          <a:prstGeom prst="rect">
            <a:avLst/>
          </a:prstGeom>
        </p:spPr>
      </p:pic>
      <p:pic>
        <p:nvPicPr>
          <p:cNvPr id="4" name="Picture 3"/>
          <p:cNvPicPr>
            <a:picLocks noChangeAspect="1"/>
          </p:cNvPicPr>
          <p:nvPr/>
        </p:nvPicPr>
        <p:blipFill>
          <a:blip r:embed="rId3"/>
          <a:stretch>
            <a:fillRect/>
          </a:stretch>
        </p:blipFill>
        <p:spPr>
          <a:xfrm>
            <a:off x="3630704" y="1528783"/>
            <a:ext cx="5094941" cy="2065767"/>
          </a:xfrm>
          <a:prstGeom prst="rect">
            <a:avLst/>
          </a:prstGeom>
        </p:spPr>
      </p:pic>
      <p:sp>
        <p:nvSpPr>
          <p:cNvPr id="5" name="Title 1"/>
          <p:cNvSpPr txBox="1">
            <a:spLocks noChangeArrowheads="1"/>
          </p:cNvSpPr>
          <p:nvPr/>
        </p:nvSpPr>
        <p:spPr bwMode="auto">
          <a:xfrm>
            <a:off x="851648" y="106683"/>
            <a:ext cx="8113059" cy="61183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3200" b="1" dirty="0" smtClean="0">
                <a:latin typeface="Charter Black" charset="0"/>
                <a:cs typeface="Charter Black" charset="0"/>
              </a:rPr>
              <a:t>Truck Operational Guidelines</a:t>
            </a:r>
          </a:p>
        </p:txBody>
      </p:sp>
      <p:pic>
        <p:nvPicPr>
          <p:cNvPr id="6" name="Picture 5"/>
          <p:cNvPicPr>
            <a:picLocks noChangeAspect="1"/>
          </p:cNvPicPr>
          <p:nvPr/>
        </p:nvPicPr>
        <p:blipFill>
          <a:blip r:embed="rId4"/>
          <a:stretch>
            <a:fillRect/>
          </a:stretch>
        </p:blipFill>
        <p:spPr>
          <a:xfrm>
            <a:off x="328705" y="1533188"/>
            <a:ext cx="3122707" cy="1634475"/>
          </a:xfrm>
          <a:prstGeom prst="rect">
            <a:avLst/>
          </a:prstGeom>
        </p:spPr>
      </p:pic>
      <p:sp>
        <p:nvSpPr>
          <p:cNvPr id="7" name="Title 1"/>
          <p:cNvSpPr txBox="1">
            <a:spLocks noChangeArrowheads="1"/>
          </p:cNvSpPr>
          <p:nvPr/>
        </p:nvSpPr>
        <p:spPr bwMode="auto">
          <a:xfrm>
            <a:off x="3657600" y="1095161"/>
            <a:ext cx="5029200"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Gross Permit able Weight</a:t>
            </a:r>
          </a:p>
        </p:txBody>
      </p:sp>
      <p:sp>
        <p:nvSpPr>
          <p:cNvPr id="8" name="Title 1"/>
          <p:cNvSpPr txBox="1">
            <a:spLocks noChangeArrowheads="1"/>
          </p:cNvSpPr>
          <p:nvPr/>
        </p:nvSpPr>
        <p:spPr bwMode="auto">
          <a:xfrm>
            <a:off x="5901769" y="4067111"/>
            <a:ext cx="2937431"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sz="2800" b="1" dirty="0" smtClean="0">
                <a:latin typeface="Charter Black" charset="0"/>
                <a:cs typeface="Charter Black" charset="0"/>
              </a:rPr>
              <a:t>Axle Load / MST</a:t>
            </a:r>
          </a:p>
        </p:txBody>
      </p:sp>
      <p:sp>
        <p:nvSpPr>
          <p:cNvPr id="9" name="TextBox 1"/>
          <p:cNvSpPr txBox="1"/>
          <p:nvPr/>
        </p:nvSpPr>
        <p:spPr>
          <a:xfrm>
            <a:off x="5901765" y="4603656"/>
            <a:ext cx="3040531" cy="1184940"/>
          </a:xfrm>
          <a:prstGeom prst="rect">
            <a:avLst/>
          </a:prstGeom>
          <a:noFill/>
        </p:spPr>
        <p:txBody>
          <a:bodyPr wrap="square" lIns="0" tIns="0" rIns="0" rtlCol="0">
            <a:spAutoFit/>
          </a:bodyPr>
          <a:lstStyle/>
          <a:p>
            <a:pPr>
              <a:tabLst/>
            </a:pPr>
            <a:r>
              <a:rPr lang="en-US" altLang="zh-CN" sz="1400" b="1" dirty="0" smtClean="0">
                <a:latin typeface="Trebuchet MS" pitchFamily="18" charset="0"/>
                <a:cs typeface="Trebuchet MS" pitchFamily="18" charset="0"/>
              </a:rPr>
              <a:t>Law No. 22 Yr 2009 No 19 :</a:t>
            </a:r>
          </a:p>
          <a:p>
            <a:pPr>
              <a:tabLst/>
            </a:pPr>
            <a:r>
              <a:rPr lang="en-US" altLang="zh-CN" sz="1200" dirty="0" smtClean="0">
                <a:latin typeface="Trebuchet MS" pitchFamily="18" charset="0"/>
                <a:cs typeface="Trebuchet MS" pitchFamily="18" charset="0"/>
              </a:rPr>
              <a:t>Roads are classified into classes due to traffic intensity for the purpose of regulating traffic and also capacity of the road to handle maximum axle load (MST) and vehicle dimension</a:t>
            </a:r>
          </a:p>
        </p:txBody>
      </p:sp>
      <p:sp>
        <p:nvSpPr>
          <p:cNvPr id="10" name="Title 1"/>
          <p:cNvSpPr txBox="1">
            <a:spLocks noChangeArrowheads="1"/>
          </p:cNvSpPr>
          <p:nvPr/>
        </p:nvSpPr>
        <p:spPr bwMode="auto">
          <a:xfrm>
            <a:off x="381000" y="2980733"/>
            <a:ext cx="2903163" cy="43362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6pPr>
            <a:lvl7pPr marL="29718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7pPr>
            <a:lvl8pPr marL="34290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8pPr>
            <a:lvl9pPr marL="3886200" indent="-228600" eaLnBrk="0" fontAlgn="base" hangingPunct="0">
              <a:spcBef>
                <a:spcPct val="0"/>
              </a:spcBef>
              <a:spcAft>
                <a:spcPct val="0"/>
              </a:spcAft>
              <a:buFont typeface="Arial" charset="0"/>
              <a:defRPr sz="2400">
                <a:solidFill>
                  <a:schemeClr val="tx1"/>
                </a:solidFill>
                <a:latin typeface="Arial" charset="0"/>
                <a:ea typeface="ＭＳ Ｐゴシック" charset="0"/>
              </a:defRPr>
            </a:lvl9pPr>
          </a:lstStyle>
          <a:p>
            <a:pPr algn="ctr" eaLnBrk="1" hangingPunct="1">
              <a:lnSpc>
                <a:spcPct val="90000"/>
              </a:lnSpc>
            </a:pPr>
            <a:r>
              <a:rPr lang="en-US" dirty="0" smtClean="0">
                <a:latin typeface="Charter Black" charset="0"/>
                <a:cs typeface="Charter Black" charset="0"/>
              </a:rPr>
              <a:t>Truck Operation Permit / 6 months</a:t>
            </a:r>
          </a:p>
        </p:txBody>
      </p:sp>
    </p:spTree>
    <p:extLst>
      <p:ext uri="{BB962C8B-B14F-4D97-AF65-F5344CB8AC3E}">
        <p14:creationId xmlns="" xmlns:p14="http://schemas.microsoft.com/office/powerpoint/2010/main" val="3168028196"/>
      </p:ext>
    </p:extLst>
  </p:cSld>
  <p:clrMapOvr>
    <a:masterClrMapping/>
  </p:clrMapOvr>
  <p:transition spd="slow">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2E1925D8-65BD-4B20-8BA1-0CE04894F6D2}" type="slidenum">
              <a:rPr lang="en-US" smtClean="0"/>
              <a:pPr/>
              <a:t>23</a:t>
            </a:fld>
            <a:endParaRPr lang="en-US"/>
          </a:p>
        </p:txBody>
      </p:sp>
      <p:grpSp>
        <p:nvGrpSpPr>
          <p:cNvPr id="2" name="Group 4"/>
          <p:cNvGrpSpPr/>
          <p:nvPr/>
        </p:nvGrpSpPr>
        <p:grpSpPr>
          <a:xfrm>
            <a:off x="2971800" y="2514600"/>
            <a:ext cx="3048000" cy="2895600"/>
            <a:chOff x="7924800" y="5616720"/>
            <a:chExt cx="1066800" cy="1066800"/>
          </a:xfrm>
        </p:grpSpPr>
        <p:pic>
          <p:nvPicPr>
            <p:cNvPr id="6" name="Picture 6" descr="D:\LD logistic center\pemasaran\ICON2\inventory-icon-4.png"/>
            <p:cNvPicPr>
              <a:picLocks noChangeAspect="1" noChangeArrowheads="1"/>
            </p:cNvPicPr>
            <p:nvPr/>
          </p:nvPicPr>
          <p:blipFill>
            <a:blip r:embed="rId2"/>
            <a:srcRect/>
            <a:stretch>
              <a:fillRect/>
            </a:stretch>
          </p:blipFill>
          <p:spPr bwMode="auto">
            <a:xfrm>
              <a:off x="7924800" y="5616720"/>
              <a:ext cx="1066800" cy="1066800"/>
            </a:xfrm>
            <a:prstGeom prst="rect">
              <a:avLst/>
            </a:prstGeom>
            <a:noFill/>
          </p:spPr>
        </p:pic>
        <p:pic>
          <p:nvPicPr>
            <p:cNvPr id="7" name="Picture 6" descr="LOGO Lookman Djaja.png"/>
            <p:cNvPicPr>
              <a:picLocks noChangeAspect="1"/>
            </p:cNvPicPr>
            <p:nvPr/>
          </p:nvPicPr>
          <p:blipFill>
            <a:blip r:embed="rId3" cstate="print"/>
            <a:stretch>
              <a:fillRect/>
            </a:stretch>
          </p:blipFill>
          <p:spPr>
            <a:xfrm>
              <a:off x="8458200" y="5791200"/>
              <a:ext cx="133350" cy="131355"/>
            </a:xfrm>
            <a:prstGeom prst="rect">
              <a:avLst/>
            </a:prstGeom>
          </p:spPr>
        </p:pic>
        <p:pic>
          <p:nvPicPr>
            <p:cNvPr id="8" name="Picture 7" descr="LOGO Lookman Djaja.png"/>
            <p:cNvPicPr>
              <a:picLocks noChangeAspect="1"/>
            </p:cNvPicPr>
            <p:nvPr/>
          </p:nvPicPr>
          <p:blipFill>
            <a:blip r:embed="rId4" cstate="print"/>
            <a:stretch>
              <a:fillRect/>
            </a:stretch>
          </p:blipFill>
          <p:spPr>
            <a:xfrm>
              <a:off x="8610600" y="6400800"/>
              <a:ext cx="266700" cy="262710"/>
            </a:xfrm>
            <a:prstGeom prst="rect">
              <a:avLst/>
            </a:prstGeom>
          </p:spPr>
        </p:pic>
      </p:grpSp>
      <p:sp>
        <p:nvSpPr>
          <p:cNvPr id="9" name="Rectangle 8"/>
          <p:cNvSpPr/>
          <p:nvPr/>
        </p:nvSpPr>
        <p:spPr>
          <a:xfrm>
            <a:off x="2209800" y="1143000"/>
            <a:ext cx="5257800" cy="1200329"/>
          </a:xfrm>
          <a:prstGeom prst="rect">
            <a:avLst/>
          </a:prstGeom>
          <a:noFill/>
        </p:spPr>
        <p:txBody>
          <a:bodyPr wrap="square" lIns="91440" tIns="45720" rIns="91440" bIns="45720">
            <a:spAutoFit/>
          </a:bodyPr>
          <a:lstStyle/>
          <a:p>
            <a:pPr algn="ctr"/>
            <a:r>
              <a:rPr lang="en-US" sz="7200" b="1" i="1" cap="none" spc="0" dirty="0" smtClean="0">
                <a:ln w="10541" cmpd="sng">
                  <a:solidFill>
                    <a:schemeClr val="accent1">
                      <a:shade val="88000"/>
                      <a:satMod val="110000"/>
                    </a:schemeClr>
                  </a:solidFill>
                  <a:prstDash val="solid"/>
                </a:ln>
                <a:solidFill>
                  <a:schemeClr val="tx1">
                    <a:lumMod val="75000"/>
                    <a:lumOff val="25000"/>
                  </a:schemeClr>
                </a:solidFill>
                <a:effectLst/>
              </a:rPr>
              <a:t>Opportunity</a:t>
            </a:r>
            <a:endParaRPr lang="en-US" sz="7200" b="1" i="1" cap="none" spc="0" dirty="0">
              <a:ln w="10541" cmpd="sng">
                <a:solidFill>
                  <a:schemeClr val="accent1">
                    <a:shade val="88000"/>
                    <a:satMod val="110000"/>
                  </a:schemeClr>
                </a:solidFill>
                <a:prstDash val="solid"/>
              </a:ln>
              <a:solidFill>
                <a:schemeClr val="tx1">
                  <a:lumMod val="75000"/>
                  <a:lumOff val="25000"/>
                </a:schemeClr>
              </a:solidFill>
              <a:effectLst/>
            </a:endParaRPr>
          </a:p>
        </p:txBody>
      </p:sp>
    </p:spTree>
  </p:cSld>
  <p:clrMapOvr>
    <a:masterClrMapping/>
  </p:clrMapOvr>
  <p:transition spd="slow">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Driver Education</a:t>
            </a:r>
          </a:p>
          <a:p>
            <a:pPr lvl="1"/>
            <a:r>
              <a:rPr lang="en-US" b="1" i="1" dirty="0" smtClean="0">
                <a:solidFill>
                  <a:schemeClr val="tx2">
                    <a:lumMod val="75000"/>
                  </a:schemeClr>
                </a:solidFill>
              </a:rPr>
              <a:t>Referring to AEC Agreement: Free Flow of Skilled Labor</a:t>
            </a:r>
          </a:p>
          <a:p>
            <a:pPr lvl="2"/>
            <a:r>
              <a:rPr lang="en-US" b="1" i="1" dirty="0" smtClean="0">
                <a:solidFill>
                  <a:schemeClr val="tx2">
                    <a:lumMod val="75000"/>
                  </a:schemeClr>
                </a:solidFill>
              </a:rPr>
              <a:t>APTRINDO with 3  other Association ALFI and ASDEKI formed Certification Body for Driver in 2015</a:t>
            </a:r>
          </a:p>
          <a:p>
            <a:pPr lvl="3"/>
            <a:r>
              <a:rPr lang="en-US" b="1" i="1" dirty="0" smtClean="0">
                <a:solidFill>
                  <a:schemeClr val="tx2">
                    <a:lumMod val="75000"/>
                  </a:schemeClr>
                </a:solidFill>
              </a:rPr>
              <a:t>Certification for Container Driver</a:t>
            </a:r>
          </a:p>
          <a:p>
            <a:pPr lvl="3"/>
            <a:r>
              <a:rPr lang="en-US" b="1" i="1" dirty="0" smtClean="0">
                <a:solidFill>
                  <a:schemeClr val="tx2">
                    <a:lumMod val="75000"/>
                  </a:schemeClr>
                </a:solidFill>
              </a:rPr>
              <a:t>Certification for General Truck Driver</a:t>
            </a:r>
          </a:p>
          <a:p>
            <a:pPr lvl="3"/>
            <a:r>
              <a:rPr lang="en-US" b="1" i="1" dirty="0" smtClean="0">
                <a:solidFill>
                  <a:schemeClr val="tx2">
                    <a:lumMod val="75000"/>
                  </a:schemeClr>
                </a:solidFill>
              </a:rPr>
              <a:t>Certification for Heavy Equipment Cargo Truck</a:t>
            </a:r>
          </a:p>
          <a:p>
            <a:pPr lvl="3"/>
            <a:r>
              <a:rPr lang="en-US" b="1" i="1" dirty="0" smtClean="0">
                <a:solidFill>
                  <a:schemeClr val="tx2">
                    <a:lumMod val="75000"/>
                  </a:schemeClr>
                </a:solidFill>
              </a:rPr>
              <a:t>Certification for Dangerous Cargo Truck Driver</a:t>
            </a:r>
          </a:p>
          <a:p>
            <a:pPr lvl="3"/>
            <a:r>
              <a:rPr lang="en-US" b="1" i="1" dirty="0" smtClean="0">
                <a:solidFill>
                  <a:schemeClr val="tx2">
                    <a:lumMod val="75000"/>
                  </a:schemeClr>
                </a:solidFill>
              </a:rPr>
              <a:t>Certification for Special cargo Truck Driver</a:t>
            </a:r>
          </a:p>
          <a:p>
            <a:pPr lvl="2"/>
            <a:r>
              <a:rPr lang="en-US" b="1" i="1" dirty="0" smtClean="0">
                <a:solidFill>
                  <a:schemeClr val="tx2">
                    <a:lumMod val="75000"/>
                  </a:schemeClr>
                </a:solidFill>
              </a:rPr>
              <a:t>Currently we are in the process of developing Truck Driver School that will be available on each APTRINDO Regional Office</a:t>
            </a:r>
          </a:p>
          <a:p>
            <a:pPr lvl="2"/>
            <a:r>
              <a:rPr lang="en-US" b="1" i="1" dirty="0" smtClean="0">
                <a:solidFill>
                  <a:schemeClr val="tx2">
                    <a:lumMod val="75000"/>
                  </a:schemeClr>
                </a:solidFill>
              </a:rPr>
              <a:t>Indonesian Bonus Demography (young and productive population 65%)</a:t>
            </a:r>
          </a:p>
          <a:p>
            <a:endParaRPr lang="en-US" sz="3600"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24</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Opportunity</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Information Technology</a:t>
            </a:r>
          </a:p>
          <a:p>
            <a:pPr lvl="1"/>
            <a:r>
              <a:rPr lang="en-US" b="1" i="1" dirty="0" smtClean="0">
                <a:solidFill>
                  <a:schemeClr val="tx2">
                    <a:lumMod val="75000"/>
                  </a:schemeClr>
                </a:solidFill>
              </a:rPr>
              <a:t>APTRINDO and Telkom Indonesia are developing Trucking Database</a:t>
            </a:r>
          </a:p>
          <a:p>
            <a:pPr lvl="2"/>
            <a:r>
              <a:rPr lang="en-US" b="1" i="1" dirty="0" smtClean="0">
                <a:solidFill>
                  <a:schemeClr val="tx2">
                    <a:lumMod val="75000"/>
                  </a:schemeClr>
                </a:solidFill>
              </a:rPr>
              <a:t>SIAB – </a:t>
            </a:r>
            <a:r>
              <a:rPr lang="en-US" b="1" i="1" dirty="0" err="1" smtClean="0">
                <a:solidFill>
                  <a:schemeClr val="tx2">
                    <a:lumMod val="75000"/>
                  </a:schemeClr>
                </a:solidFill>
              </a:rPr>
              <a:t>Sistim</a:t>
            </a:r>
            <a:r>
              <a:rPr lang="en-US" b="1" i="1" dirty="0" smtClean="0">
                <a:solidFill>
                  <a:schemeClr val="tx2">
                    <a:lumMod val="75000"/>
                  </a:schemeClr>
                </a:solidFill>
              </a:rPr>
              <a:t> </a:t>
            </a:r>
            <a:r>
              <a:rPr lang="en-US" b="1" i="1" dirty="0" err="1" smtClean="0">
                <a:solidFill>
                  <a:schemeClr val="tx2">
                    <a:lumMod val="75000"/>
                  </a:schemeClr>
                </a:solidFill>
              </a:rPr>
              <a:t>Informasi</a:t>
            </a:r>
            <a:r>
              <a:rPr lang="en-US" b="1" i="1" dirty="0" smtClean="0">
                <a:solidFill>
                  <a:schemeClr val="tx2">
                    <a:lumMod val="75000"/>
                  </a:schemeClr>
                </a:solidFill>
              </a:rPr>
              <a:t> </a:t>
            </a:r>
            <a:r>
              <a:rPr lang="en-US" b="1" i="1" dirty="0" err="1" smtClean="0">
                <a:solidFill>
                  <a:schemeClr val="tx2">
                    <a:lumMod val="75000"/>
                  </a:schemeClr>
                </a:solidFill>
              </a:rPr>
              <a:t>Angkutan</a:t>
            </a:r>
            <a:r>
              <a:rPr lang="en-US" b="1" i="1" dirty="0" smtClean="0">
                <a:solidFill>
                  <a:schemeClr val="tx2">
                    <a:lumMod val="75000"/>
                  </a:schemeClr>
                </a:solidFill>
              </a:rPr>
              <a:t> </a:t>
            </a:r>
            <a:r>
              <a:rPr lang="en-US" b="1" i="1" dirty="0" err="1" smtClean="0">
                <a:solidFill>
                  <a:schemeClr val="tx2">
                    <a:lumMod val="75000"/>
                  </a:schemeClr>
                </a:solidFill>
              </a:rPr>
              <a:t>Barang</a:t>
            </a:r>
            <a:r>
              <a:rPr lang="en-US" b="1" i="1" dirty="0" smtClean="0">
                <a:solidFill>
                  <a:schemeClr val="tx2">
                    <a:lumMod val="75000"/>
                  </a:schemeClr>
                </a:solidFill>
              </a:rPr>
              <a:t> </a:t>
            </a:r>
          </a:p>
          <a:p>
            <a:pPr lvl="1"/>
            <a:r>
              <a:rPr lang="en-US" b="1" i="1" dirty="0" smtClean="0">
                <a:solidFill>
                  <a:schemeClr val="tx2">
                    <a:lumMod val="75000"/>
                  </a:schemeClr>
                </a:solidFill>
              </a:rPr>
              <a:t>Trucking Database is very important element for Trucking Identification and Driver Identification in Ports under IMO Charter [SOLAS]</a:t>
            </a:r>
          </a:p>
          <a:p>
            <a:pPr lvl="1"/>
            <a:r>
              <a:rPr lang="en-US" b="1" i="1" dirty="0" smtClean="0">
                <a:solidFill>
                  <a:schemeClr val="tx2">
                    <a:lumMod val="75000"/>
                  </a:schemeClr>
                </a:solidFill>
              </a:rPr>
              <a:t>Currently approximately 10000 Trucks and drivers already registered in SIAB</a:t>
            </a:r>
          </a:p>
          <a:p>
            <a:pPr lvl="1"/>
            <a:r>
              <a:rPr lang="en-US" b="1" i="1" dirty="0" smtClean="0">
                <a:solidFill>
                  <a:schemeClr val="tx2">
                    <a:lumMod val="75000"/>
                  </a:schemeClr>
                </a:solidFill>
              </a:rPr>
              <a:t>Application of SIAB: </a:t>
            </a:r>
          </a:p>
          <a:p>
            <a:pPr lvl="2"/>
            <a:r>
              <a:rPr lang="en-US" b="1" i="1" dirty="0" smtClean="0">
                <a:solidFill>
                  <a:schemeClr val="tx2">
                    <a:lumMod val="75000"/>
                  </a:schemeClr>
                </a:solidFill>
              </a:rPr>
              <a:t>Maximize truck utilization through reduction in empty backhaul through system called LONTAR – </a:t>
            </a:r>
            <a:r>
              <a:rPr lang="en-US" b="1" i="1" dirty="0" err="1" smtClean="0">
                <a:solidFill>
                  <a:schemeClr val="tx2">
                    <a:lumMod val="75000"/>
                  </a:schemeClr>
                </a:solidFill>
              </a:rPr>
              <a:t>Logistik</a:t>
            </a:r>
            <a:r>
              <a:rPr lang="en-US" b="1" i="1" dirty="0" smtClean="0">
                <a:solidFill>
                  <a:schemeClr val="tx2">
                    <a:lumMod val="75000"/>
                  </a:schemeClr>
                </a:solidFill>
              </a:rPr>
              <a:t> </a:t>
            </a:r>
            <a:r>
              <a:rPr lang="en-US" b="1" i="1" dirty="0" err="1" smtClean="0">
                <a:solidFill>
                  <a:schemeClr val="tx2">
                    <a:lumMod val="75000"/>
                  </a:schemeClr>
                </a:solidFill>
              </a:rPr>
              <a:t>Pintar</a:t>
            </a:r>
            <a:r>
              <a:rPr lang="en-US" b="1" i="1" dirty="0" smtClean="0">
                <a:solidFill>
                  <a:schemeClr val="tx2">
                    <a:lumMod val="75000"/>
                  </a:schemeClr>
                </a:solidFill>
              </a:rPr>
              <a:t> [Smart Logistic]</a:t>
            </a:r>
          </a:p>
          <a:p>
            <a:pPr lvl="2"/>
            <a:r>
              <a:rPr lang="en-US" b="1" i="1" dirty="0" smtClean="0">
                <a:solidFill>
                  <a:schemeClr val="tx2">
                    <a:lumMod val="75000"/>
                  </a:schemeClr>
                </a:solidFill>
              </a:rPr>
              <a:t>Connecting with Directorate General of Custom System to reduce Dwelling Time and most importantly Lead Time Door to Door</a:t>
            </a:r>
          </a:p>
          <a:p>
            <a:pPr lvl="2"/>
            <a:r>
              <a:rPr lang="en-US" b="1" i="1" dirty="0" smtClean="0">
                <a:solidFill>
                  <a:schemeClr val="tx2">
                    <a:lumMod val="75000"/>
                  </a:schemeClr>
                </a:solidFill>
              </a:rPr>
              <a:t>Driver certificate Registration and Monitoring </a:t>
            </a:r>
          </a:p>
          <a:p>
            <a:pPr lvl="2"/>
            <a:r>
              <a:rPr lang="en-US" b="1" i="1" dirty="0" smtClean="0">
                <a:solidFill>
                  <a:schemeClr val="tx2">
                    <a:lumMod val="75000"/>
                  </a:schemeClr>
                </a:solidFill>
              </a:rPr>
              <a:t>Driver Track Record Monitoring and many more</a:t>
            </a:r>
          </a:p>
          <a:p>
            <a:pPr lvl="1"/>
            <a:endParaRPr lang="en-US" b="1" i="1" dirty="0" smtClean="0">
              <a:solidFill>
                <a:schemeClr val="tx2">
                  <a:lumMod val="75000"/>
                </a:schemeClr>
              </a:solidFill>
            </a:endParaRP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25</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Opportunity</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Harmonization and Simplification of Regulations from central to local government</a:t>
            </a:r>
          </a:p>
          <a:p>
            <a:pPr lvl="1"/>
            <a:r>
              <a:rPr lang="en-US" b="1" i="1" dirty="0" smtClean="0">
                <a:solidFill>
                  <a:schemeClr val="tx2">
                    <a:lumMod val="75000"/>
                  </a:schemeClr>
                </a:solidFill>
              </a:rPr>
              <a:t>Under </a:t>
            </a:r>
            <a:r>
              <a:rPr lang="en-US" b="1" i="1" dirty="0" err="1" smtClean="0">
                <a:solidFill>
                  <a:schemeClr val="tx2">
                    <a:lumMod val="75000"/>
                  </a:schemeClr>
                </a:solidFill>
              </a:rPr>
              <a:t>Presiden</a:t>
            </a:r>
            <a:r>
              <a:rPr lang="en-US" b="1" i="1" dirty="0" smtClean="0">
                <a:solidFill>
                  <a:schemeClr val="tx2">
                    <a:lumMod val="75000"/>
                  </a:schemeClr>
                </a:solidFill>
              </a:rPr>
              <a:t> </a:t>
            </a:r>
            <a:r>
              <a:rPr lang="en-US" b="1" i="1" dirty="0" err="1" smtClean="0">
                <a:solidFill>
                  <a:schemeClr val="tx2">
                    <a:lumMod val="75000"/>
                  </a:schemeClr>
                </a:solidFill>
              </a:rPr>
              <a:t>Jokowi</a:t>
            </a:r>
            <a:r>
              <a:rPr lang="en-US" b="1" i="1" dirty="0" smtClean="0">
                <a:solidFill>
                  <a:schemeClr val="tx2">
                    <a:lumMod val="75000"/>
                  </a:schemeClr>
                </a:solidFill>
              </a:rPr>
              <a:t> Administration, The Government is fully committed to delete Local Government decree that conflicting with the central Government policy (more than 3000 local Government decree is deleted) to improve ease of doing business</a:t>
            </a:r>
          </a:p>
          <a:p>
            <a:pPr lvl="1"/>
            <a:r>
              <a:rPr lang="en-US" b="1" i="1" dirty="0" smtClean="0">
                <a:solidFill>
                  <a:schemeClr val="tx2">
                    <a:lumMod val="75000"/>
                  </a:schemeClr>
                </a:solidFill>
              </a:rPr>
              <a:t>Weigh Scale and Terminal currently under local government will be handled by Central government in January 2017</a:t>
            </a:r>
          </a:p>
          <a:p>
            <a:endParaRPr lang="en-US" sz="3600" b="1" i="1" dirty="0" smtClean="0">
              <a:solidFill>
                <a:schemeClr val="tx2">
                  <a:lumMod val="75000"/>
                </a:schemeClr>
              </a:solidFill>
            </a:endParaRP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26</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Opportunity</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lnSpcReduction="10000"/>
          </a:bodyPr>
          <a:lstStyle/>
          <a:p>
            <a:r>
              <a:rPr lang="en-US" sz="3600" b="1" i="1" dirty="0" smtClean="0">
                <a:solidFill>
                  <a:schemeClr val="tx2">
                    <a:lumMod val="75000"/>
                  </a:schemeClr>
                </a:solidFill>
              </a:rPr>
              <a:t>Road </a:t>
            </a:r>
            <a:r>
              <a:rPr lang="en-US" sz="3600" b="1" i="1" dirty="0" err="1" smtClean="0">
                <a:solidFill>
                  <a:schemeClr val="tx2">
                    <a:lumMod val="75000"/>
                  </a:schemeClr>
                </a:solidFill>
              </a:rPr>
              <a:t>Infrastrucure</a:t>
            </a:r>
            <a:endParaRPr lang="en-US" sz="3600" b="1" i="1" dirty="0" smtClean="0">
              <a:solidFill>
                <a:schemeClr val="tx2">
                  <a:lumMod val="75000"/>
                </a:schemeClr>
              </a:solidFill>
            </a:endParaRPr>
          </a:p>
          <a:p>
            <a:pPr lvl="1"/>
            <a:r>
              <a:rPr lang="en-US" b="1" i="1" dirty="0" smtClean="0">
                <a:solidFill>
                  <a:schemeClr val="tx2">
                    <a:lumMod val="75000"/>
                  </a:schemeClr>
                </a:solidFill>
              </a:rPr>
              <a:t>Under President </a:t>
            </a:r>
            <a:r>
              <a:rPr lang="en-US" b="1" i="1" dirty="0" err="1" smtClean="0">
                <a:solidFill>
                  <a:schemeClr val="tx2">
                    <a:lumMod val="75000"/>
                  </a:schemeClr>
                </a:solidFill>
              </a:rPr>
              <a:t>Jokowi</a:t>
            </a:r>
            <a:r>
              <a:rPr lang="en-US" b="1" i="1" dirty="0" smtClean="0">
                <a:solidFill>
                  <a:schemeClr val="tx2">
                    <a:lumMod val="75000"/>
                  </a:schemeClr>
                </a:solidFill>
              </a:rPr>
              <a:t> </a:t>
            </a:r>
            <a:r>
              <a:rPr lang="en-US" b="1" i="1" dirty="0" err="1" smtClean="0">
                <a:solidFill>
                  <a:schemeClr val="tx2">
                    <a:lumMod val="75000"/>
                  </a:schemeClr>
                </a:solidFill>
              </a:rPr>
              <a:t>Adminstration</a:t>
            </a:r>
            <a:r>
              <a:rPr lang="en-US" b="1" i="1" dirty="0" smtClean="0">
                <a:solidFill>
                  <a:schemeClr val="tx2">
                    <a:lumMod val="75000"/>
                  </a:schemeClr>
                </a:solidFill>
              </a:rPr>
              <a:t>, Government is focusing on developing toll road across Indonesia starting with</a:t>
            </a:r>
          </a:p>
          <a:p>
            <a:pPr lvl="2"/>
            <a:r>
              <a:rPr lang="en-US" b="1" i="1" dirty="0" err="1" smtClean="0">
                <a:solidFill>
                  <a:schemeClr val="tx2">
                    <a:lumMod val="75000"/>
                  </a:schemeClr>
                </a:solidFill>
              </a:rPr>
              <a:t>Tol</a:t>
            </a:r>
            <a:r>
              <a:rPr lang="en-US" b="1" i="1" dirty="0" smtClean="0">
                <a:solidFill>
                  <a:schemeClr val="tx2">
                    <a:lumMod val="75000"/>
                  </a:schemeClr>
                </a:solidFill>
              </a:rPr>
              <a:t> Trans JAVA that will be </a:t>
            </a:r>
            <a:r>
              <a:rPr lang="en-US" b="1" i="1" dirty="0" err="1" smtClean="0">
                <a:solidFill>
                  <a:schemeClr val="tx2">
                    <a:lumMod val="75000"/>
                  </a:schemeClr>
                </a:solidFill>
              </a:rPr>
              <a:t>finised</a:t>
            </a:r>
            <a:r>
              <a:rPr lang="en-US" b="1" i="1" dirty="0" smtClean="0">
                <a:solidFill>
                  <a:schemeClr val="tx2">
                    <a:lumMod val="75000"/>
                  </a:schemeClr>
                </a:solidFill>
              </a:rPr>
              <a:t> in 2019</a:t>
            </a:r>
          </a:p>
          <a:p>
            <a:pPr lvl="2"/>
            <a:r>
              <a:rPr lang="en-US" b="1" i="1" dirty="0" err="1" smtClean="0">
                <a:solidFill>
                  <a:schemeClr val="tx2">
                    <a:lumMod val="75000"/>
                  </a:schemeClr>
                </a:solidFill>
              </a:rPr>
              <a:t>Tol</a:t>
            </a:r>
            <a:r>
              <a:rPr lang="en-US" b="1" i="1" dirty="0" smtClean="0">
                <a:solidFill>
                  <a:schemeClr val="tx2">
                    <a:lumMod val="75000"/>
                  </a:schemeClr>
                </a:solidFill>
              </a:rPr>
              <a:t> Trans Sumatra Started</a:t>
            </a:r>
          </a:p>
          <a:p>
            <a:pPr lvl="2"/>
            <a:r>
              <a:rPr lang="en-US" b="1" i="1" dirty="0" err="1" smtClean="0">
                <a:solidFill>
                  <a:schemeClr val="tx2">
                    <a:lumMod val="75000"/>
                  </a:schemeClr>
                </a:solidFill>
              </a:rPr>
              <a:t>Tol</a:t>
            </a:r>
            <a:r>
              <a:rPr lang="en-US" b="1" i="1" dirty="0" smtClean="0">
                <a:solidFill>
                  <a:schemeClr val="tx2">
                    <a:lumMod val="75000"/>
                  </a:schemeClr>
                </a:solidFill>
              </a:rPr>
              <a:t> Trans Kalimantan, Sulawesi and Papua</a:t>
            </a:r>
          </a:p>
          <a:p>
            <a:pPr lvl="1"/>
            <a:r>
              <a:rPr lang="en-US" b="1" i="1" dirty="0" smtClean="0">
                <a:solidFill>
                  <a:schemeClr val="tx2">
                    <a:lumMod val="75000"/>
                  </a:schemeClr>
                </a:solidFill>
              </a:rPr>
              <a:t>With better Road Infrastructure will enable Trucking company to use bigger Trucks Category 4 and 5 to further improve National competiveness and reduce cost</a:t>
            </a:r>
          </a:p>
          <a:p>
            <a:pPr lvl="1"/>
            <a:r>
              <a:rPr lang="en-US" b="1" i="1" dirty="0" smtClean="0">
                <a:solidFill>
                  <a:schemeClr val="tx2">
                    <a:lumMod val="75000"/>
                  </a:schemeClr>
                </a:solidFill>
              </a:rPr>
              <a:t>More Road Infrastructure to reduce congestion</a:t>
            </a:r>
          </a:p>
          <a:p>
            <a:r>
              <a:rPr lang="en-US" sz="3600" b="1" i="1" dirty="0" smtClean="0">
                <a:solidFill>
                  <a:schemeClr val="tx2">
                    <a:lumMod val="75000"/>
                  </a:schemeClr>
                </a:solidFill>
              </a:rPr>
              <a:t>Mass Transportation development:</a:t>
            </a:r>
          </a:p>
          <a:p>
            <a:pPr lvl="1"/>
            <a:r>
              <a:rPr lang="en-US" b="1" i="1" dirty="0" smtClean="0">
                <a:solidFill>
                  <a:schemeClr val="tx2">
                    <a:lumMod val="75000"/>
                  </a:schemeClr>
                </a:solidFill>
              </a:rPr>
              <a:t>Rail Network Development outside Java</a:t>
            </a:r>
          </a:p>
          <a:p>
            <a:pPr lvl="1"/>
            <a:r>
              <a:rPr lang="en-US" b="1" i="1" dirty="0" smtClean="0">
                <a:solidFill>
                  <a:schemeClr val="tx2">
                    <a:lumMod val="75000"/>
                  </a:schemeClr>
                </a:solidFill>
              </a:rPr>
              <a:t>Sea TOLL and Short Sea Shipping</a:t>
            </a:r>
          </a:p>
          <a:p>
            <a:r>
              <a:rPr lang="en-US" sz="3900" b="1" i="1" dirty="0" smtClean="0">
                <a:solidFill>
                  <a:schemeClr val="tx2">
                    <a:lumMod val="75000"/>
                  </a:schemeClr>
                </a:solidFill>
              </a:rPr>
              <a:t>Private Regional Distribution Network collaboration with Ministry of Trade</a:t>
            </a: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27</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Opportunity</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rans-jawa-peta-konfrontasi.jpg"/>
          <p:cNvPicPr>
            <a:picLocks noChangeAspect="1"/>
          </p:cNvPicPr>
          <p:nvPr/>
        </p:nvPicPr>
        <p:blipFill>
          <a:blip r:embed="rId2"/>
          <a:stretch>
            <a:fillRect/>
          </a:stretch>
        </p:blipFill>
        <p:spPr>
          <a:xfrm>
            <a:off x="638981" y="1019982"/>
            <a:ext cx="7998247" cy="5332164"/>
          </a:xfrm>
          <a:prstGeom prst="rect">
            <a:avLst/>
          </a:prstGeom>
        </p:spPr>
      </p:pic>
    </p:spTree>
  </p:cSld>
  <p:clrMapOvr>
    <a:masterClrMapping/>
  </p:clrMapOvr>
  <p:transition spd="slow">
    <p:rand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 xmlns:a14="http://schemas.microsoft.com/office/drawing/2010/main" val="0"/>
              </a:ext>
            </a:extLst>
          </a:blip>
          <a:stretch>
            <a:fillRect/>
          </a:stretch>
        </p:blipFill>
        <p:spPr>
          <a:xfrm>
            <a:off x="42506" y="839245"/>
            <a:ext cx="9019369" cy="4829268"/>
          </a:xfrm>
          <a:prstGeom prst="rect">
            <a:avLst/>
          </a:prstGeom>
        </p:spPr>
      </p:pic>
    </p:spTree>
    <p:extLst>
      <p:ext uri="{BB962C8B-B14F-4D97-AF65-F5344CB8AC3E}">
        <p14:creationId xmlns="" xmlns:p14="http://schemas.microsoft.com/office/powerpoint/2010/main" val="3650849092"/>
      </p:ext>
    </p:extLst>
  </p:cSld>
  <p:clrMapOvr>
    <a:masterClrMapping/>
  </p:clrMapOvr>
  <p:transition spd="slow">
    <p:rand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lnSpcReduction="10000"/>
          </a:bodyPr>
          <a:lstStyle/>
          <a:p>
            <a:r>
              <a:rPr lang="en-US" sz="3600" b="1" i="1" dirty="0" smtClean="0">
                <a:solidFill>
                  <a:schemeClr val="tx2">
                    <a:lumMod val="75000"/>
                  </a:schemeClr>
                </a:solidFill>
              </a:rPr>
              <a:t>Formulating Better Indicator to Compare Freight Trucking Cost between ASEAN Countries</a:t>
            </a:r>
          </a:p>
          <a:p>
            <a:pPr lvl="1"/>
            <a:r>
              <a:rPr lang="en-US" b="1" i="1" dirty="0" smtClean="0">
                <a:solidFill>
                  <a:schemeClr val="tx2">
                    <a:lumMod val="75000"/>
                  </a:schemeClr>
                </a:solidFill>
              </a:rPr>
              <a:t>Developing NEW indicator for truck LTI [Land Transport Index]</a:t>
            </a:r>
          </a:p>
          <a:p>
            <a:pPr lvl="1"/>
            <a:r>
              <a:rPr lang="en-US" b="1" i="1" dirty="0" smtClean="0">
                <a:solidFill>
                  <a:schemeClr val="tx2">
                    <a:lumMod val="75000"/>
                  </a:schemeClr>
                </a:solidFill>
              </a:rPr>
              <a:t>Trucking cost is cheap yet Truckers is still blamed for the worsen LPI [Logistic Performance Index]</a:t>
            </a:r>
          </a:p>
          <a:p>
            <a:r>
              <a:rPr lang="en-US" sz="3900" b="1" i="1" dirty="0" smtClean="0">
                <a:solidFill>
                  <a:schemeClr val="tx2">
                    <a:lumMod val="75000"/>
                  </a:schemeClr>
                </a:solidFill>
              </a:rPr>
              <a:t>Logistics Performance Index (LPI)  Indonesia* :</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2007	: 43 (V 53, P 65, T 31, M 27,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2010	: 75 (V 53, P 44, T 35, M 29, S 2)</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2012	: 59 (V 53, P 52, T 38, M 29, S 1)</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2014	: 53 (V 48, P 57, T 35, M 25, S 5)</a:t>
            </a:r>
          </a:p>
          <a:p>
            <a:pPr marL="766763" lvl="1" indent="-366713">
              <a:lnSpc>
                <a:spcPct val="80000"/>
              </a:lnSpc>
              <a:buFont typeface="Calibri" charset="0"/>
              <a:buAutoNum type="arabicPeriod"/>
            </a:pPr>
            <a:r>
              <a:rPr lang="en-US" sz="1400" dirty="0" smtClean="0">
                <a:solidFill>
                  <a:srgbClr val="000000"/>
                </a:solidFill>
                <a:latin typeface="Avenir Heavy" charset="0"/>
                <a:ea typeface="ＭＳ Ｐゴシック" charset="0"/>
                <a:cs typeface="Avenir Heavy" charset="0"/>
              </a:rPr>
              <a:t>2016	: 63 (V 64, P 71, T 45, M 32, S 5)</a:t>
            </a:r>
            <a:endParaRPr lang="id-ID" sz="1400" dirty="0" smtClean="0">
              <a:solidFill>
                <a:srgbClr val="000000"/>
              </a:solidFill>
              <a:latin typeface="Avenir Heavy" charset="0"/>
              <a:ea typeface="ＭＳ Ｐゴシック" charset="0"/>
              <a:cs typeface="Avenir Heavy" charset="0"/>
            </a:endParaRPr>
          </a:p>
          <a:p>
            <a:pPr lvl="1"/>
            <a:r>
              <a:rPr lang="en-US" b="1" i="1" dirty="0" smtClean="0">
                <a:solidFill>
                  <a:schemeClr val="tx2">
                    <a:lumMod val="75000"/>
                  </a:schemeClr>
                </a:solidFill>
              </a:rPr>
              <a:t>Source: World Bank</a:t>
            </a: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30</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Opportunity</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3"/>
          <p:cNvSpPr txBox="1"/>
          <p:nvPr/>
        </p:nvSpPr>
        <p:spPr>
          <a:xfrm>
            <a:off x="152400" y="403605"/>
            <a:ext cx="4190999" cy="523220"/>
          </a:xfrm>
          <a:prstGeom prst="rect">
            <a:avLst/>
          </a:prstGeom>
          <a:noFill/>
          <a:ln>
            <a:noFill/>
          </a:ln>
        </p:spPr>
        <p:txBody>
          <a:bodyPr wrap="square">
            <a:spAutoFit/>
          </a:bodyPr>
          <a:lstStyle>
            <a:defPPr>
              <a:defRPr lang="en-US"/>
            </a:defPPr>
            <a:lvl1pPr>
              <a:defRPr sz="2800" b="1" i="0" u="none" strike="noStrike" baseline="0">
                <a:solidFill>
                  <a:prstClr val="black"/>
                </a:solidFill>
                <a:cs typeface="Arial" panose="020B0604020202020204" pitchFamily="34" charset="0"/>
              </a:defRPr>
            </a:lvl1pPr>
          </a:lstStyle>
          <a:p>
            <a:r>
              <a:rPr lang="en-US" dirty="0" smtClean="0"/>
              <a:t>Cross Border Logistics</a:t>
            </a:r>
            <a:endParaRPr lang="en-US" dirty="0"/>
          </a:p>
        </p:txBody>
      </p:sp>
      <p:sp>
        <p:nvSpPr>
          <p:cNvPr id="3" name="object 4"/>
          <p:cNvSpPr txBox="1">
            <a:spLocks/>
          </p:cNvSpPr>
          <p:nvPr/>
        </p:nvSpPr>
        <p:spPr>
          <a:xfrm>
            <a:off x="152554" y="1079653"/>
            <a:ext cx="4979623" cy="4820798"/>
          </a:xfrm>
          <a:prstGeom prst="rect">
            <a:avLst/>
          </a:prstGeom>
        </p:spPr>
        <p:txBody>
          <a:bodyPr vert="horz" wrap="square" lIns="0" tIns="0" rIns="0" bIns="0" rtlCol="0">
            <a:noAutofit/>
          </a:bodyPr>
          <a:lstStyle/>
          <a:p>
            <a:pPr marL="355600" marR="0" lvl="0" indent="-342900" algn="l" defTabSz="457200" rtl="0" eaLnBrk="1" fontAlgn="auto" latinLnBrk="0" hangingPunct="1">
              <a:lnSpc>
                <a:spcPct val="100000"/>
              </a:lnSpc>
              <a:spcBef>
                <a:spcPct val="20000"/>
              </a:spcBef>
              <a:spcAft>
                <a:spcPts val="0"/>
              </a:spcAft>
              <a:buClrTx/>
              <a:buSzTx/>
              <a:tabLst>
                <a:tab pos="354965" algn="l"/>
              </a:tabLst>
              <a:defRPr/>
            </a:pPr>
            <a:endParaRPr kumimoji="0" lang="en-US" sz="1800" b="0" i="0" u="none" strike="noStrike" kern="1200" cap="none" spc="0" normalizeH="0" baseline="0" noProof="0" dirty="0">
              <a:ln>
                <a:noFill/>
              </a:ln>
              <a:solidFill>
                <a:schemeClr val="tx1"/>
              </a:solidFill>
              <a:effectLst/>
              <a:uLnTx/>
              <a:uFillTx/>
              <a:latin typeface="Franklin Gothic Book"/>
              <a:ea typeface="+mn-ea"/>
              <a:cs typeface="Franklin Gothic Book"/>
            </a:endParaRPr>
          </a:p>
        </p:txBody>
      </p:sp>
      <p:pic>
        <p:nvPicPr>
          <p:cNvPr id="4" name="Picture 3" descr="asean.gif"/>
          <p:cNvPicPr>
            <a:picLocks noChangeAspect="1"/>
          </p:cNvPicPr>
          <p:nvPr/>
        </p:nvPicPr>
        <p:blipFill>
          <a:blip r:embed="rId2"/>
          <a:stretch>
            <a:fillRect/>
          </a:stretch>
        </p:blipFill>
        <p:spPr>
          <a:xfrm>
            <a:off x="4638544" y="654585"/>
            <a:ext cx="4329187" cy="5245866"/>
          </a:xfrm>
          <a:prstGeom prst="rect">
            <a:avLst/>
          </a:prstGeom>
        </p:spPr>
      </p:pic>
      <p:sp>
        <p:nvSpPr>
          <p:cNvPr id="6" name="Rectangle 5"/>
          <p:cNvSpPr/>
          <p:nvPr/>
        </p:nvSpPr>
        <p:spPr>
          <a:xfrm>
            <a:off x="304800" y="914400"/>
            <a:ext cx="4114800" cy="5016758"/>
          </a:xfrm>
          <a:prstGeom prst="rect">
            <a:avLst/>
          </a:prstGeom>
        </p:spPr>
        <p:txBody>
          <a:bodyPr wrap="square">
            <a:spAutoFit/>
          </a:bodyPr>
          <a:lstStyle/>
          <a:p>
            <a:pPr>
              <a:buFont typeface="Arial" pitchFamily="34" charset="0"/>
              <a:buChar char="•"/>
            </a:pPr>
            <a:r>
              <a:rPr lang="en-US" sz="2000" b="1" i="1" dirty="0" smtClean="0">
                <a:solidFill>
                  <a:schemeClr val="tx2">
                    <a:lumMod val="75000"/>
                  </a:schemeClr>
                </a:solidFill>
              </a:rPr>
              <a:t>Land</a:t>
            </a:r>
          </a:p>
          <a:p>
            <a:pPr lvl="1">
              <a:buFont typeface="Arial" pitchFamily="34" charset="0"/>
              <a:buChar char="•"/>
            </a:pPr>
            <a:r>
              <a:rPr lang="en-US" sz="2000" b="1" i="1" dirty="0" smtClean="0">
                <a:solidFill>
                  <a:schemeClr val="tx2">
                    <a:lumMod val="75000"/>
                  </a:schemeClr>
                </a:solidFill>
              </a:rPr>
              <a:t>Malaysia (</a:t>
            </a:r>
            <a:r>
              <a:rPr lang="en-US" sz="2000" b="1" i="1" dirty="0" err="1" smtClean="0">
                <a:solidFill>
                  <a:schemeClr val="tx2">
                    <a:lumMod val="75000"/>
                  </a:schemeClr>
                </a:solidFill>
              </a:rPr>
              <a:t>Serawak</a:t>
            </a:r>
            <a:r>
              <a:rPr lang="en-US" sz="2000" b="1" i="1" dirty="0" smtClean="0">
                <a:solidFill>
                  <a:schemeClr val="tx2">
                    <a:lumMod val="75000"/>
                  </a:schemeClr>
                </a:solidFill>
              </a:rPr>
              <a:t>) – West Kalimantan (Pontianak)</a:t>
            </a:r>
          </a:p>
          <a:p>
            <a:pPr lvl="1">
              <a:buFont typeface="Arial" pitchFamily="34" charset="0"/>
              <a:buChar char="•"/>
            </a:pPr>
            <a:r>
              <a:rPr lang="en-US" sz="2000" b="1" i="1" dirty="0" smtClean="0">
                <a:solidFill>
                  <a:schemeClr val="tx2">
                    <a:lumMod val="75000"/>
                  </a:schemeClr>
                </a:solidFill>
              </a:rPr>
              <a:t>Malaysia (Sabah) – North Kalimantan</a:t>
            </a:r>
          </a:p>
          <a:p>
            <a:pPr lvl="1">
              <a:buFont typeface="Arial" pitchFamily="34" charset="0"/>
              <a:buChar char="•"/>
            </a:pPr>
            <a:r>
              <a:rPr lang="en-US" sz="2000" b="1" i="1" dirty="0" smtClean="0">
                <a:solidFill>
                  <a:schemeClr val="tx2">
                    <a:lumMod val="75000"/>
                  </a:schemeClr>
                </a:solidFill>
              </a:rPr>
              <a:t>Timor </a:t>
            </a:r>
            <a:r>
              <a:rPr lang="en-US" sz="2000" b="1" i="1" dirty="0" err="1" smtClean="0">
                <a:solidFill>
                  <a:schemeClr val="tx2">
                    <a:lumMod val="75000"/>
                  </a:schemeClr>
                </a:solidFill>
              </a:rPr>
              <a:t>Leste</a:t>
            </a:r>
            <a:r>
              <a:rPr lang="en-US" sz="2000" b="1" i="1" dirty="0" smtClean="0">
                <a:solidFill>
                  <a:schemeClr val="tx2">
                    <a:lumMod val="75000"/>
                  </a:schemeClr>
                </a:solidFill>
              </a:rPr>
              <a:t> – East Nusa Tenggara (</a:t>
            </a:r>
            <a:r>
              <a:rPr lang="en-US" sz="2000" b="1" i="1" dirty="0" err="1" smtClean="0">
                <a:solidFill>
                  <a:schemeClr val="tx2">
                    <a:lumMod val="75000"/>
                  </a:schemeClr>
                </a:solidFill>
              </a:rPr>
              <a:t>Kupang</a:t>
            </a:r>
            <a:r>
              <a:rPr lang="en-US" sz="2000" b="1" i="1" dirty="0" smtClean="0">
                <a:solidFill>
                  <a:schemeClr val="tx2">
                    <a:lumMod val="75000"/>
                  </a:schemeClr>
                </a:solidFill>
              </a:rPr>
              <a:t>)</a:t>
            </a:r>
          </a:p>
          <a:p>
            <a:pPr lvl="1">
              <a:buFont typeface="Arial" pitchFamily="34" charset="0"/>
              <a:buChar char="•"/>
            </a:pPr>
            <a:r>
              <a:rPr lang="en-US" sz="2000" b="1" i="1" dirty="0" smtClean="0">
                <a:solidFill>
                  <a:schemeClr val="tx2">
                    <a:lumMod val="75000"/>
                  </a:schemeClr>
                </a:solidFill>
              </a:rPr>
              <a:t>Papua New Guinea – West Papua</a:t>
            </a:r>
          </a:p>
          <a:p>
            <a:pPr>
              <a:buFont typeface="Arial" pitchFamily="34" charset="0"/>
              <a:buChar char="•"/>
            </a:pPr>
            <a:r>
              <a:rPr lang="en-US" sz="2000" b="1" i="1" dirty="0" smtClean="0">
                <a:solidFill>
                  <a:schemeClr val="tx2">
                    <a:lumMod val="75000"/>
                  </a:schemeClr>
                </a:solidFill>
              </a:rPr>
              <a:t>Sea</a:t>
            </a:r>
          </a:p>
          <a:p>
            <a:pPr lvl="1">
              <a:buFont typeface="Arial" pitchFamily="34" charset="0"/>
              <a:buChar char="•"/>
            </a:pPr>
            <a:r>
              <a:rPr lang="en-US" sz="2000" b="1" i="1" dirty="0" smtClean="0">
                <a:solidFill>
                  <a:schemeClr val="tx2">
                    <a:lumMod val="75000"/>
                  </a:schemeClr>
                </a:solidFill>
              </a:rPr>
              <a:t>Philippines (</a:t>
            </a:r>
            <a:r>
              <a:rPr lang="en-US" sz="2000" b="1" i="1" dirty="0" err="1" smtClean="0">
                <a:solidFill>
                  <a:schemeClr val="tx2">
                    <a:lumMod val="75000"/>
                  </a:schemeClr>
                </a:solidFill>
              </a:rPr>
              <a:t>davao</a:t>
            </a:r>
            <a:r>
              <a:rPr lang="en-US" sz="2000" b="1" i="1" dirty="0" smtClean="0">
                <a:solidFill>
                  <a:schemeClr val="tx2">
                    <a:lumMod val="75000"/>
                  </a:schemeClr>
                </a:solidFill>
              </a:rPr>
              <a:t>) – North Sulawesi (Manado)</a:t>
            </a:r>
          </a:p>
          <a:p>
            <a:pPr lvl="1">
              <a:buFont typeface="Arial" pitchFamily="34" charset="0"/>
              <a:buChar char="•"/>
            </a:pPr>
            <a:r>
              <a:rPr lang="en-US" sz="2000" b="1" i="1" dirty="0" smtClean="0">
                <a:solidFill>
                  <a:schemeClr val="tx2">
                    <a:lumMod val="75000"/>
                  </a:schemeClr>
                </a:solidFill>
              </a:rPr>
              <a:t>Malaysia (Malacca) – Riau (</a:t>
            </a:r>
            <a:r>
              <a:rPr lang="en-US" sz="2000" b="1" i="1" dirty="0" err="1" smtClean="0">
                <a:solidFill>
                  <a:schemeClr val="tx2">
                    <a:lumMod val="75000"/>
                  </a:schemeClr>
                </a:solidFill>
              </a:rPr>
              <a:t>Dumai</a:t>
            </a:r>
            <a:r>
              <a:rPr lang="en-US" sz="2000" b="1" i="1" dirty="0" smtClean="0">
                <a:solidFill>
                  <a:schemeClr val="tx2">
                    <a:lumMod val="75000"/>
                  </a:schemeClr>
                </a:solidFill>
              </a:rPr>
              <a:t>)</a:t>
            </a:r>
          </a:p>
          <a:p>
            <a:pPr lvl="1">
              <a:buFont typeface="Arial" pitchFamily="34" charset="0"/>
              <a:buChar char="•"/>
            </a:pPr>
            <a:r>
              <a:rPr lang="en-US" sz="2000" b="1" i="1" dirty="0" smtClean="0">
                <a:solidFill>
                  <a:schemeClr val="tx2">
                    <a:lumMod val="75000"/>
                  </a:schemeClr>
                </a:solidFill>
              </a:rPr>
              <a:t>Malaysia (Penang) – North Sumatra (</a:t>
            </a:r>
            <a:r>
              <a:rPr lang="en-US" sz="2000" b="1" i="1" dirty="0" err="1" smtClean="0">
                <a:solidFill>
                  <a:schemeClr val="tx2">
                    <a:lumMod val="75000"/>
                  </a:schemeClr>
                </a:solidFill>
              </a:rPr>
              <a:t>Belawan</a:t>
            </a:r>
            <a:r>
              <a:rPr lang="en-US" sz="2000" b="1" i="1" dirty="0" smtClean="0">
                <a:solidFill>
                  <a:schemeClr val="tx2">
                    <a:lumMod val="75000"/>
                  </a:schemeClr>
                </a:solidFill>
              </a:rPr>
              <a:t>)</a:t>
            </a:r>
          </a:p>
        </p:txBody>
      </p:sp>
    </p:spTree>
  </p:cSld>
  <p:clrMapOvr>
    <a:masterClrMapping/>
  </p:clrMapOvr>
  <p:transition spd="slow">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676400"/>
            <a:ext cx="8229600" cy="4876800"/>
          </a:xfrm>
        </p:spPr>
        <p:txBody>
          <a:bodyPr>
            <a:normAutofit/>
          </a:bodyPr>
          <a:lstStyle/>
          <a:p>
            <a:r>
              <a:rPr lang="en-US" sz="3600" b="1" i="1" dirty="0" smtClean="0">
                <a:solidFill>
                  <a:schemeClr val="tx2">
                    <a:lumMod val="75000"/>
                  </a:schemeClr>
                </a:solidFill>
              </a:rPr>
              <a:t>Different Port Different Import Permit</a:t>
            </a:r>
          </a:p>
          <a:p>
            <a:r>
              <a:rPr lang="en-US" sz="3600" b="1" i="1" dirty="0" smtClean="0">
                <a:solidFill>
                  <a:schemeClr val="tx2">
                    <a:lumMod val="75000"/>
                  </a:schemeClr>
                </a:solidFill>
              </a:rPr>
              <a:t>Many Stakeholders</a:t>
            </a:r>
          </a:p>
          <a:p>
            <a:pPr lvl="1"/>
            <a:r>
              <a:rPr lang="en-US" sz="3000" b="1" i="1" dirty="0" smtClean="0">
                <a:solidFill>
                  <a:schemeClr val="tx2">
                    <a:lumMod val="75000"/>
                  </a:schemeClr>
                </a:solidFill>
              </a:rPr>
              <a:t>Customs</a:t>
            </a:r>
          </a:p>
          <a:p>
            <a:pPr lvl="1"/>
            <a:r>
              <a:rPr lang="en-US" sz="3000" b="1" i="1" dirty="0" smtClean="0">
                <a:solidFill>
                  <a:schemeClr val="tx2">
                    <a:lumMod val="75000"/>
                  </a:schemeClr>
                </a:solidFill>
              </a:rPr>
              <a:t>Immigrations</a:t>
            </a:r>
          </a:p>
          <a:p>
            <a:pPr lvl="1"/>
            <a:r>
              <a:rPr lang="en-US" sz="3000" b="1" i="1" dirty="0" smtClean="0">
                <a:solidFill>
                  <a:schemeClr val="tx2">
                    <a:lumMod val="75000"/>
                  </a:schemeClr>
                </a:solidFill>
              </a:rPr>
              <a:t>Ministry of Transport</a:t>
            </a:r>
          </a:p>
          <a:p>
            <a:pPr lvl="1"/>
            <a:r>
              <a:rPr lang="en-US" sz="3000" b="1" i="1" dirty="0" smtClean="0">
                <a:solidFill>
                  <a:schemeClr val="tx2">
                    <a:lumMod val="75000"/>
                  </a:schemeClr>
                </a:solidFill>
              </a:rPr>
              <a:t>Ministry of Trade</a:t>
            </a:r>
          </a:p>
          <a:p>
            <a:pPr lvl="1"/>
            <a:r>
              <a:rPr lang="en-US" sz="3000" b="1" i="1" dirty="0" smtClean="0">
                <a:solidFill>
                  <a:schemeClr val="tx2">
                    <a:lumMod val="75000"/>
                  </a:schemeClr>
                </a:solidFill>
              </a:rPr>
              <a:t>No of Ministries according to the cargo</a:t>
            </a:r>
          </a:p>
          <a:p>
            <a:pPr lvl="1"/>
            <a:r>
              <a:rPr lang="en-US" sz="3000" b="1" i="1" dirty="0" smtClean="0">
                <a:solidFill>
                  <a:schemeClr val="tx2">
                    <a:lumMod val="75000"/>
                  </a:schemeClr>
                </a:solidFill>
              </a:rPr>
              <a:t>Indonesian Police force</a:t>
            </a:r>
          </a:p>
          <a:p>
            <a:pPr lvl="1"/>
            <a:r>
              <a:rPr lang="en-US" sz="3300" b="1" i="1" dirty="0" smtClean="0">
                <a:solidFill>
                  <a:schemeClr val="tx2">
                    <a:lumMod val="75000"/>
                  </a:schemeClr>
                </a:solidFill>
              </a:rPr>
              <a:t>etc</a:t>
            </a:r>
          </a:p>
          <a:p>
            <a:pPr>
              <a:buNone/>
            </a:pPr>
            <a:endParaRPr lang="en-US" dirty="0"/>
          </a:p>
        </p:txBody>
      </p:sp>
      <p:sp>
        <p:nvSpPr>
          <p:cNvPr id="4" name="Slide Number Placeholder 3"/>
          <p:cNvSpPr>
            <a:spLocks noGrp="1"/>
          </p:cNvSpPr>
          <p:nvPr>
            <p:ph type="sldNum" sz="quarter" idx="12"/>
          </p:nvPr>
        </p:nvSpPr>
        <p:spPr/>
        <p:txBody>
          <a:bodyPr/>
          <a:lstStyle/>
          <a:p>
            <a:fld id="{2E1925D8-65BD-4B20-8BA1-0CE04894F6D2}" type="slidenum">
              <a:rPr lang="en-US" smtClean="0"/>
              <a:pPr/>
              <a:t>32</a:t>
            </a:fld>
            <a:endParaRPr lang="en-US"/>
          </a:p>
        </p:txBody>
      </p:sp>
      <p:sp>
        <p:nvSpPr>
          <p:cNvPr id="5" name="TextBox 4"/>
          <p:cNvSpPr txBox="1"/>
          <p:nvPr/>
        </p:nvSpPr>
        <p:spPr>
          <a:xfrm>
            <a:off x="152400" y="609600"/>
            <a:ext cx="8991600" cy="923330"/>
          </a:xfrm>
          <a:prstGeom prst="rect">
            <a:avLst/>
          </a:prstGeom>
          <a:noFill/>
        </p:spPr>
        <p:txBody>
          <a:bodyPr wrap="square" rtlCol="0">
            <a:spAutoFit/>
          </a:bodyPr>
          <a:lstStyle/>
          <a:p>
            <a:r>
              <a:rPr lang="en-US" sz="5400" b="1" i="1" dirty="0" smtClean="0">
                <a:solidFill>
                  <a:schemeClr val="tx1">
                    <a:lumMod val="65000"/>
                    <a:lumOff val="35000"/>
                  </a:schemeClr>
                </a:solidFill>
              </a:rPr>
              <a:t>Cross Border Logistics</a:t>
            </a:r>
            <a:endParaRPr lang="en-US" sz="6000" b="1" i="1" dirty="0">
              <a:solidFill>
                <a:schemeClr val="tx1">
                  <a:lumMod val="65000"/>
                  <a:lumOff val="35000"/>
                </a:schemeClr>
              </a:solidFill>
            </a:endParaRPr>
          </a:p>
        </p:txBody>
      </p:sp>
    </p:spTree>
  </p:cSld>
  <p:clrMapOvr>
    <a:masterClrMapping/>
  </p:clrMapOvr>
  <p:transition spd="slow">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0" descr="C:\Users\Edib Muslim\Desktop\indonesia low rate.gif"/>
          <p:cNvPicPr>
            <a:picLocks noChangeAspect="1" noChangeArrowheads="1"/>
          </p:cNvPicPr>
          <p:nvPr/>
        </p:nvPicPr>
        <p:blipFill>
          <a:blip r:embed="rId2"/>
          <a:srcRect/>
          <a:stretch>
            <a:fillRect/>
          </a:stretch>
        </p:blipFill>
        <p:spPr bwMode="auto">
          <a:xfrm>
            <a:off x="650875" y="2565400"/>
            <a:ext cx="8240713" cy="3529013"/>
          </a:xfrm>
          <a:prstGeom prst="rect">
            <a:avLst/>
          </a:prstGeom>
          <a:noFill/>
          <a:ln w="9525">
            <a:noFill/>
            <a:miter lim="800000"/>
            <a:headEnd/>
            <a:tailEnd/>
          </a:ln>
        </p:spPr>
      </p:pic>
      <p:sp>
        <p:nvSpPr>
          <p:cNvPr id="10" name="Oval 9"/>
          <p:cNvSpPr/>
          <p:nvPr/>
        </p:nvSpPr>
        <p:spPr bwMode="auto">
          <a:xfrm>
            <a:off x="1552584" y="3716020"/>
            <a:ext cx="216000" cy="216000"/>
          </a:xfrm>
          <a:prstGeom prst="ellipse">
            <a:avLst/>
          </a:prstGeom>
          <a:solidFill>
            <a:srgbClr val="FF0000"/>
          </a:solidFill>
          <a:ln>
            <a:solidFill>
              <a:schemeClr val="accent1"/>
            </a:solidFill>
          </a:ln>
        </p:spPr>
        <p:style>
          <a:lnRef idx="0">
            <a:schemeClr val="accent2"/>
          </a:lnRef>
          <a:fillRef idx="3">
            <a:schemeClr val="accent2"/>
          </a:fillRef>
          <a:effectRef idx="3">
            <a:schemeClr val="accent2"/>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11" name="Oval 10"/>
          <p:cNvSpPr/>
          <p:nvPr/>
        </p:nvSpPr>
        <p:spPr bwMode="auto">
          <a:xfrm>
            <a:off x="5767426" y="3929379"/>
            <a:ext cx="216000" cy="216000"/>
          </a:xfrm>
          <a:prstGeom prst="ellipse">
            <a:avLst/>
          </a:prstGeom>
          <a:solidFill>
            <a:srgbClr val="FF0000"/>
          </a:solidFill>
          <a:ln>
            <a:solidFill>
              <a:schemeClr val="accent1"/>
            </a:solidFill>
          </a:ln>
        </p:spPr>
        <p:style>
          <a:lnRef idx="0">
            <a:schemeClr val="accent2"/>
          </a:lnRef>
          <a:fillRef idx="3">
            <a:schemeClr val="accent2"/>
          </a:fillRef>
          <a:effectRef idx="3">
            <a:schemeClr val="accent2"/>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12" name="Oval 11"/>
          <p:cNvSpPr/>
          <p:nvPr/>
        </p:nvSpPr>
        <p:spPr bwMode="auto">
          <a:xfrm>
            <a:off x="1338270" y="3809584"/>
            <a:ext cx="216000" cy="216000"/>
          </a:xfrm>
          <a:prstGeom prst="ellipse">
            <a:avLst/>
          </a:prstGeom>
          <a:solidFill>
            <a:schemeClr val="accent1">
              <a:lumMod val="50000"/>
            </a:schemeClr>
          </a:solidFill>
          <a:ln>
            <a:solidFill>
              <a:schemeClr val="accent1"/>
            </a:solidFill>
          </a:ln>
        </p:spPr>
        <p:style>
          <a:lnRef idx="0">
            <a:schemeClr val="accent1"/>
          </a:lnRef>
          <a:fillRef idx="3">
            <a:schemeClr val="accent1"/>
          </a:fillRef>
          <a:effectRef idx="3">
            <a:schemeClr val="accent1"/>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13" name="Oval 12"/>
          <p:cNvSpPr/>
          <p:nvPr/>
        </p:nvSpPr>
        <p:spPr bwMode="auto">
          <a:xfrm>
            <a:off x="4838732" y="5087620"/>
            <a:ext cx="216000" cy="216000"/>
          </a:xfrm>
          <a:prstGeom prst="ellipse">
            <a:avLst/>
          </a:prstGeom>
          <a:solidFill>
            <a:schemeClr val="accent1">
              <a:lumMod val="50000"/>
            </a:schemeClr>
          </a:solidFill>
          <a:ln>
            <a:solidFill>
              <a:schemeClr val="accent1"/>
            </a:solidFill>
          </a:ln>
        </p:spPr>
        <p:style>
          <a:lnRef idx="0">
            <a:schemeClr val="accent1"/>
          </a:lnRef>
          <a:fillRef idx="3">
            <a:schemeClr val="accent1"/>
          </a:fillRef>
          <a:effectRef idx="3">
            <a:schemeClr val="accent1"/>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23" name="TextBox 73"/>
          <p:cNvSpPr txBox="1">
            <a:spLocks noChangeArrowheads="1"/>
          </p:cNvSpPr>
          <p:nvPr/>
        </p:nvSpPr>
        <p:spPr bwMode="auto">
          <a:xfrm>
            <a:off x="565150" y="3957638"/>
            <a:ext cx="906463" cy="233362"/>
          </a:xfrm>
          <a:prstGeom prst="rect">
            <a:avLst/>
          </a:prstGeom>
          <a:noFill/>
          <a:ln w="9525">
            <a:noFill/>
            <a:miter lim="800000"/>
            <a:headEnd/>
            <a:tailEnd/>
          </a:ln>
        </p:spPr>
        <p:txBody>
          <a:bodyPr wrap="none" lIns="77925" tIns="38963" rIns="77925" bIns="38963">
            <a:spAutoFit/>
          </a:bodyPr>
          <a:lstStyle/>
          <a:p>
            <a:pPr fontAlgn="auto">
              <a:spcBef>
                <a:spcPts val="0"/>
              </a:spcBef>
              <a:spcAft>
                <a:spcPts val="0"/>
              </a:spcAft>
              <a:defRPr/>
            </a:pPr>
            <a:r>
              <a:rPr lang="id-ID" sz="1000" b="1" dirty="0">
                <a:solidFill>
                  <a:srgbClr val="FF0000"/>
                </a:solidFill>
                <a:effectLst>
                  <a:outerShdw blurRad="38100" dist="38100" dir="2700000" algn="tl">
                    <a:srgbClr val="000000">
                      <a:alpha val="43137"/>
                    </a:srgbClr>
                  </a:outerShdw>
                </a:effectLst>
                <a:latin typeface="Calibri" pitchFamily="34" charset="0"/>
              </a:rPr>
              <a:t>KUALA NAMU</a:t>
            </a:r>
          </a:p>
        </p:txBody>
      </p:sp>
      <p:sp>
        <p:nvSpPr>
          <p:cNvPr id="24" name="TextBox 78"/>
          <p:cNvSpPr txBox="1">
            <a:spLocks noChangeArrowheads="1"/>
          </p:cNvSpPr>
          <p:nvPr/>
        </p:nvSpPr>
        <p:spPr bwMode="auto">
          <a:xfrm>
            <a:off x="4629150" y="5256213"/>
            <a:ext cx="819150" cy="231775"/>
          </a:xfrm>
          <a:prstGeom prst="rect">
            <a:avLst/>
          </a:prstGeom>
          <a:noFill/>
          <a:ln w="9525">
            <a:noFill/>
            <a:miter lim="800000"/>
            <a:headEnd/>
            <a:tailEnd/>
          </a:ln>
        </p:spPr>
        <p:txBody>
          <a:bodyPr wrap="none" lIns="77925" tIns="38963" rIns="77925" bIns="38963">
            <a:spAutoFit/>
          </a:bodyPr>
          <a:lstStyle/>
          <a:p>
            <a:pPr fontAlgn="auto">
              <a:spcBef>
                <a:spcPts val="0"/>
              </a:spcBef>
              <a:spcAft>
                <a:spcPts val="0"/>
              </a:spcAft>
              <a:defRPr/>
            </a:pPr>
            <a:r>
              <a:rPr lang="id-ID" sz="1000" b="1" dirty="0">
                <a:solidFill>
                  <a:srgbClr val="FF0000"/>
                </a:solidFill>
                <a:effectLst>
                  <a:outerShdw blurRad="38100" dist="38100" dir="2700000" algn="tl">
                    <a:srgbClr val="000000">
                      <a:alpha val="43137"/>
                    </a:srgbClr>
                  </a:outerShdw>
                </a:effectLst>
                <a:latin typeface="Calibri" pitchFamily="34" charset="0"/>
              </a:rPr>
              <a:t>HASANUDIN</a:t>
            </a:r>
          </a:p>
        </p:txBody>
      </p:sp>
      <p:sp>
        <p:nvSpPr>
          <p:cNvPr id="25617" name="Rounded Rectangle 27"/>
          <p:cNvSpPr>
            <a:spLocks noChangeArrowheads="1"/>
          </p:cNvSpPr>
          <p:nvPr/>
        </p:nvSpPr>
        <p:spPr bwMode="auto">
          <a:xfrm>
            <a:off x="609600" y="6316663"/>
            <a:ext cx="3505200" cy="568325"/>
          </a:xfrm>
          <a:prstGeom prst="roundRect">
            <a:avLst>
              <a:gd name="adj" fmla="val 5954"/>
            </a:avLst>
          </a:prstGeom>
          <a:noFill/>
          <a:ln w="25400" algn="ctr">
            <a:noFill/>
            <a:round/>
            <a:headEnd/>
            <a:tailEnd/>
          </a:ln>
        </p:spPr>
        <p:txBody>
          <a:bodyPr lIns="77925" tIns="38963" rIns="77925" bIns="38963" anchor="ctr"/>
          <a:lstStyle/>
          <a:p>
            <a:r>
              <a:rPr lang="id-ID" sz="1000" b="1">
                <a:solidFill>
                  <a:srgbClr val="006666"/>
                </a:solidFill>
                <a:latin typeface="Calibri" pitchFamily="34" charset="0"/>
              </a:rPr>
              <a:t>MAIN GLOBAL HUB PORT</a:t>
            </a:r>
          </a:p>
        </p:txBody>
      </p:sp>
      <p:sp>
        <p:nvSpPr>
          <p:cNvPr id="25618" name="Rounded Rectangle 28"/>
          <p:cNvSpPr>
            <a:spLocks noChangeArrowheads="1"/>
          </p:cNvSpPr>
          <p:nvPr/>
        </p:nvSpPr>
        <p:spPr bwMode="auto">
          <a:xfrm>
            <a:off x="6184900" y="6316663"/>
            <a:ext cx="3505200" cy="568325"/>
          </a:xfrm>
          <a:prstGeom prst="roundRect">
            <a:avLst>
              <a:gd name="adj" fmla="val 5954"/>
            </a:avLst>
          </a:prstGeom>
          <a:noFill/>
          <a:ln w="25400" algn="ctr">
            <a:noFill/>
            <a:round/>
            <a:headEnd/>
            <a:tailEnd/>
          </a:ln>
        </p:spPr>
        <p:txBody>
          <a:bodyPr lIns="77925" tIns="38963" rIns="77925" bIns="38963" anchor="ctr"/>
          <a:lstStyle/>
          <a:p>
            <a:r>
              <a:rPr lang="id-ID" sz="1000" b="1">
                <a:solidFill>
                  <a:srgbClr val="006666"/>
                </a:solidFill>
                <a:latin typeface="Calibri" pitchFamily="34" charset="0"/>
              </a:rPr>
              <a:t>MAIN INTERNATIONAL AIRPORT</a:t>
            </a:r>
          </a:p>
        </p:txBody>
      </p:sp>
      <p:sp>
        <p:nvSpPr>
          <p:cNvPr id="30" name="Oval 29"/>
          <p:cNvSpPr/>
          <p:nvPr/>
        </p:nvSpPr>
        <p:spPr>
          <a:xfrm>
            <a:off x="457200" y="6514607"/>
            <a:ext cx="180000" cy="180000"/>
          </a:xfrm>
          <a:prstGeom prst="ellipse">
            <a:avLst/>
          </a:prstGeom>
          <a:solidFill>
            <a:srgbClr val="FF0000"/>
          </a:solidFill>
        </p:spPr>
        <p:style>
          <a:lnRef idx="0">
            <a:schemeClr val="accent2"/>
          </a:lnRef>
          <a:fillRef idx="3">
            <a:schemeClr val="accent2"/>
          </a:fillRef>
          <a:effectRef idx="3">
            <a:schemeClr val="accent2"/>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31" name="Oval 30"/>
          <p:cNvSpPr/>
          <p:nvPr/>
        </p:nvSpPr>
        <p:spPr>
          <a:xfrm>
            <a:off x="6032507" y="6489360"/>
            <a:ext cx="180000" cy="180000"/>
          </a:xfrm>
          <a:prstGeom prst="ellipse">
            <a:avLst/>
          </a:prstGeom>
          <a:solidFill>
            <a:schemeClr val="accent1">
              <a:lumMod val="50000"/>
            </a:schemeClr>
          </a:solidFill>
        </p:spPr>
        <p:style>
          <a:lnRef idx="0">
            <a:schemeClr val="accent1"/>
          </a:lnRef>
          <a:fillRef idx="3">
            <a:schemeClr val="accent1"/>
          </a:fillRef>
          <a:effectRef idx="3">
            <a:schemeClr val="accent1"/>
          </a:effectRef>
          <a:fontRef idx="minor">
            <a:schemeClr val="lt1"/>
          </a:fontRef>
        </p:style>
        <p:txBody>
          <a:bodyPr lIns="77925" tIns="38963" rIns="77925" bIns="38963" anchor="ctr"/>
          <a:lstStyle/>
          <a:p>
            <a:pPr algn="ctr" fontAlgn="auto">
              <a:spcBef>
                <a:spcPts val="0"/>
              </a:spcBef>
              <a:spcAft>
                <a:spcPts val="0"/>
              </a:spcAft>
              <a:defRPr/>
            </a:pPr>
            <a:endParaRPr lang="id-ID" dirty="0"/>
          </a:p>
        </p:txBody>
      </p:sp>
      <p:sp>
        <p:nvSpPr>
          <p:cNvPr id="34" name="Oval 33"/>
          <p:cNvSpPr/>
          <p:nvPr/>
        </p:nvSpPr>
        <p:spPr bwMode="auto">
          <a:xfrm>
            <a:off x="2784475" y="5157192"/>
            <a:ext cx="166154" cy="180000"/>
          </a:xfrm>
          <a:prstGeom prst="ellipse">
            <a:avLst/>
          </a:prstGeom>
          <a:solidFill>
            <a:srgbClr val="FF0000"/>
          </a:solidFill>
          <a:ln>
            <a:headEnd type="none" w="lg" len="lg"/>
            <a:tailEnd type="none" w="lg" len="lg"/>
          </a:ln>
        </p:spPr>
        <p:style>
          <a:lnRef idx="0">
            <a:schemeClr val="accent2"/>
          </a:lnRef>
          <a:fillRef idx="3">
            <a:schemeClr val="accent2"/>
          </a:fillRef>
          <a:effectRef idx="3">
            <a:schemeClr val="accent2"/>
          </a:effectRef>
          <a:fontRef idx="minor">
            <a:schemeClr val="lt1"/>
          </a:fontRef>
        </p:style>
        <p:txBody>
          <a:bodyPr wrap="none" lIns="77925" tIns="77925" rIns="77925" bIns="77925" anchor="ctr"/>
          <a:lstStyle/>
          <a:p>
            <a:pPr algn="ctr">
              <a:defRPr/>
            </a:pPr>
            <a:endParaRPr lang="id-ID" sz="1200" dirty="0">
              <a:solidFill>
                <a:schemeClr val="tx1"/>
              </a:solidFill>
            </a:endParaRPr>
          </a:p>
        </p:txBody>
      </p:sp>
      <p:cxnSp>
        <p:nvCxnSpPr>
          <p:cNvPr id="27" name="Straight Connector 26"/>
          <p:cNvCxnSpPr/>
          <p:nvPr/>
        </p:nvCxnSpPr>
        <p:spPr>
          <a:xfrm rot="10800000" flipH="1" flipV="1">
            <a:off x="285750" y="4383088"/>
            <a:ext cx="8099425" cy="15875"/>
          </a:xfrm>
          <a:prstGeom prst="line">
            <a:avLst/>
          </a:prstGeom>
          <a:ln w="28575">
            <a:solidFill>
              <a:srgbClr val="FF0000"/>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3276600" y="3232150"/>
            <a:ext cx="2057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r>
              <a:rPr lang="id-ID" sz="1200" b="1" dirty="0">
                <a:solidFill>
                  <a:srgbClr val="FF0000"/>
                </a:solidFill>
              </a:rPr>
              <a:t>east</a:t>
            </a:r>
            <a:r>
              <a:rPr lang="en-US" sz="1200" b="1" dirty="0">
                <a:solidFill>
                  <a:srgbClr val="FF0000"/>
                </a:solidFill>
              </a:rPr>
              <a:t>-</a:t>
            </a:r>
            <a:r>
              <a:rPr lang="id-ID" sz="1200" b="1" dirty="0">
                <a:solidFill>
                  <a:srgbClr val="FF0000"/>
                </a:solidFill>
              </a:rPr>
              <a:t>west </a:t>
            </a:r>
            <a:r>
              <a:rPr lang="en-US" sz="1200" b="1" dirty="0">
                <a:solidFill>
                  <a:srgbClr val="FF0000"/>
                </a:solidFill>
              </a:rPr>
              <a:t>5200 KM</a:t>
            </a:r>
          </a:p>
        </p:txBody>
      </p:sp>
      <p:cxnSp>
        <p:nvCxnSpPr>
          <p:cNvPr id="33" name="Straight Connector 32"/>
          <p:cNvCxnSpPr/>
          <p:nvPr/>
        </p:nvCxnSpPr>
        <p:spPr>
          <a:xfrm rot="5400000">
            <a:off x="6764338" y="4845050"/>
            <a:ext cx="2897188" cy="1587"/>
          </a:xfrm>
          <a:prstGeom prst="line">
            <a:avLst/>
          </a:prstGeom>
          <a:ln w="28575">
            <a:solidFill>
              <a:srgbClr val="FF0000"/>
            </a:solidFill>
            <a:prstDash val="dash"/>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6" name="Rectangle 35"/>
          <p:cNvSpPr/>
          <p:nvPr/>
        </p:nvSpPr>
        <p:spPr>
          <a:xfrm rot="5400000">
            <a:off x="7658100" y="4718050"/>
            <a:ext cx="22098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r>
              <a:rPr lang="id-ID" sz="1200" b="1" dirty="0">
                <a:solidFill>
                  <a:srgbClr val="FF0000"/>
                </a:solidFill>
              </a:rPr>
              <a:t>Nort-south</a:t>
            </a:r>
            <a:r>
              <a:rPr lang="en-US" sz="1200" b="1" dirty="0">
                <a:solidFill>
                  <a:srgbClr val="FF0000"/>
                </a:solidFill>
              </a:rPr>
              <a:t> 1900 KM</a:t>
            </a:r>
          </a:p>
        </p:txBody>
      </p:sp>
      <p:sp>
        <p:nvSpPr>
          <p:cNvPr id="37" name="Rectangle 36"/>
          <p:cNvSpPr/>
          <p:nvPr/>
        </p:nvSpPr>
        <p:spPr>
          <a:xfrm>
            <a:off x="441325" y="5916613"/>
            <a:ext cx="2057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r>
              <a:rPr lang="en-US" sz="2000" b="1" dirty="0">
                <a:solidFill>
                  <a:srgbClr val="FF0000"/>
                </a:solidFill>
              </a:rPr>
              <a:t>GMT +</a:t>
            </a:r>
            <a:r>
              <a:rPr lang="id-ID" sz="2000" b="1" dirty="0">
                <a:solidFill>
                  <a:srgbClr val="FF0000"/>
                </a:solidFill>
              </a:rPr>
              <a:t> 7</a:t>
            </a:r>
            <a:endParaRPr lang="en-US" sz="2000" b="1" dirty="0">
              <a:solidFill>
                <a:srgbClr val="FF0000"/>
              </a:solidFill>
            </a:endParaRPr>
          </a:p>
        </p:txBody>
      </p:sp>
      <p:sp>
        <p:nvSpPr>
          <p:cNvPr id="38" name="Rectangle 37"/>
          <p:cNvSpPr/>
          <p:nvPr/>
        </p:nvSpPr>
        <p:spPr>
          <a:xfrm>
            <a:off x="3565525" y="5916613"/>
            <a:ext cx="2057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r>
              <a:rPr lang="en-US" sz="2000" b="1" dirty="0">
                <a:solidFill>
                  <a:srgbClr val="FF0000"/>
                </a:solidFill>
              </a:rPr>
              <a:t>GMT + 8</a:t>
            </a:r>
          </a:p>
        </p:txBody>
      </p:sp>
      <p:sp>
        <p:nvSpPr>
          <p:cNvPr id="39" name="Rectangle 38"/>
          <p:cNvSpPr/>
          <p:nvPr/>
        </p:nvSpPr>
        <p:spPr>
          <a:xfrm>
            <a:off x="6156325" y="5916613"/>
            <a:ext cx="2057400" cy="3048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r>
              <a:rPr lang="en-US" sz="2000" b="1" dirty="0">
                <a:solidFill>
                  <a:srgbClr val="FF0000"/>
                </a:solidFill>
              </a:rPr>
              <a:t>GMT + </a:t>
            </a:r>
            <a:r>
              <a:rPr lang="id-ID" sz="2000" b="1" dirty="0">
                <a:solidFill>
                  <a:srgbClr val="FF0000"/>
                </a:solidFill>
              </a:rPr>
              <a:t>9</a:t>
            </a:r>
            <a:endParaRPr lang="en-US" sz="2000" b="1" dirty="0">
              <a:solidFill>
                <a:srgbClr val="FF0000"/>
              </a:solidFill>
            </a:endParaRPr>
          </a:p>
        </p:txBody>
      </p:sp>
      <p:sp>
        <p:nvSpPr>
          <p:cNvPr id="29" name="Slide Number Placeholder 28"/>
          <p:cNvSpPr>
            <a:spLocks noGrp="1"/>
          </p:cNvSpPr>
          <p:nvPr>
            <p:ph type="sldNum" sz="quarter" idx="12"/>
          </p:nvPr>
        </p:nvSpPr>
        <p:spPr/>
        <p:txBody>
          <a:bodyPr/>
          <a:lstStyle/>
          <a:p>
            <a:pPr>
              <a:defRPr/>
            </a:pPr>
            <a:fld id="{8845AA41-E7A2-4847-8D39-255C64AC7961}" type="slidenum">
              <a:rPr lang="id-ID" smtClean="0"/>
              <a:pPr>
                <a:defRPr/>
              </a:pPr>
              <a:t>33</a:t>
            </a:fld>
            <a:endParaRPr lang="id-ID"/>
          </a:p>
        </p:txBody>
      </p:sp>
      <p:sp>
        <p:nvSpPr>
          <p:cNvPr id="35" name="Title 8"/>
          <p:cNvSpPr txBox="1">
            <a:spLocks/>
          </p:cNvSpPr>
          <p:nvPr/>
        </p:nvSpPr>
        <p:spPr bwMode="auto">
          <a:xfrm>
            <a:off x="450850" y="188913"/>
            <a:ext cx="6781800" cy="1600200"/>
          </a:xfrm>
          <a:prstGeom prst="rect">
            <a:avLst/>
          </a:prstGeom>
          <a:noFill/>
          <a:ln w="9525">
            <a:noFill/>
            <a:miter lim="800000"/>
            <a:headEnd/>
            <a:tailEnd/>
          </a:ln>
        </p:spPr>
        <p:txBody>
          <a:bodyPr lIns="77925" tIns="38963" rIns="77925" bIns="38963"/>
          <a:lstStyle/>
          <a:p>
            <a:pPr eaLnBrk="0" hangingPunct="0">
              <a:defRPr/>
            </a:pPr>
            <a:r>
              <a:rPr lang="id-ID" b="1" dirty="0">
                <a:solidFill>
                  <a:schemeClr val="accent1">
                    <a:lumMod val="75000"/>
                  </a:schemeClr>
                </a:solidFill>
                <a:latin typeface="Calibri" pitchFamily="34" charset="0"/>
                <a:ea typeface="+mj-ea"/>
                <a:cs typeface="+mj-cs"/>
              </a:rPr>
              <a:t>Backbone </a:t>
            </a:r>
            <a:r>
              <a:rPr lang="en-US" b="1" dirty="0" smtClean="0">
                <a:solidFill>
                  <a:schemeClr val="accent1">
                    <a:lumMod val="75000"/>
                  </a:schemeClr>
                </a:solidFill>
                <a:latin typeface="Calibri" pitchFamily="34" charset="0"/>
                <a:ea typeface="+mj-ea"/>
                <a:cs typeface="+mj-cs"/>
              </a:rPr>
              <a:t> Future </a:t>
            </a:r>
            <a:r>
              <a:rPr lang="id-ID" b="1" dirty="0" smtClean="0">
                <a:solidFill>
                  <a:schemeClr val="accent1">
                    <a:lumMod val="75000"/>
                  </a:schemeClr>
                </a:solidFill>
                <a:latin typeface="Calibri" pitchFamily="34" charset="0"/>
                <a:ea typeface="+mj-ea"/>
                <a:cs typeface="+mj-cs"/>
              </a:rPr>
              <a:t>Logistic</a:t>
            </a:r>
            <a:r>
              <a:rPr lang="id-ID" b="1" dirty="0">
                <a:solidFill>
                  <a:schemeClr val="accent1">
                    <a:lumMod val="75000"/>
                  </a:schemeClr>
                </a:solidFill>
                <a:latin typeface="Calibri" pitchFamily="34" charset="0"/>
                <a:ea typeface="+mj-ea"/>
                <a:cs typeface="+mj-cs"/>
              </a:rPr>
              <a:t/>
            </a:r>
            <a:br>
              <a:rPr lang="id-ID" b="1" dirty="0">
                <a:solidFill>
                  <a:schemeClr val="accent1">
                    <a:lumMod val="75000"/>
                  </a:schemeClr>
                </a:solidFill>
                <a:latin typeface="Calibri" pitchFamily="34" charset="0"/>
                <a:ea typeface="+mj-ea"/>
                <a:cs typeface="+mj-cs"/>
              </a:rPr>
            </a:br>
            <a:r>
              <a:rPr lang="en-US" b="1" dirty="0" smtClean="0">
                <a:solidFill>
                  <a:schemeClr val="accent1">
                    <a:lumMod val="75000"/>
                  </a:schemeClr>
                </a:solidFill>
                <a:latin typeface="Calibri" pitchFamily="34" charset="0"/>
                <a:ea typeface="+mj-ea"/>
                <a:cs typeface="+mj-cs"/>
              </a:rPr>
              <a:t>“</a:t>
            </a:r>
            <a:r>
              <a:rPr lang="id-ID" sz="2400" b="1" dirty="0" smtClean="0">
                <a:solidFill>
                  <a:schemeClr val="accent1">
                    <a:lumMod val="75000"/>
                  </a:schemeClr>
                </a:solidFill>
                <a:latin typeface="Calibri" pitchFamily="34" charset="0"/>
                <a:ea typeface="+mj-ea"/>
                <a:cs typeface="+mj-cs"/>
              </a:rPr>
              <a:t>WAWASAN NUSANTARA</a:t>
            </a:r>
            <a:r>
              <a:rPr lang="en-US" sz="2400" b="1" dirty="0" smtClean="0">
                <a:solidFill>
                  <a:schemeClr val="accent1">
                    <a:lumMod val="75000"/>
                  </a:schemeClr>
                </a:solidFill>
                <a:latin typeface="Calibri" pitchFamily="34" charset="0"/>
                <a:ea typeface="+mj-ea"/>
                <a:cs typeface="+mj-cs"/>
              </a:rPr>
              <a:t>”</a:t>
            </a:r>
            <a:endParaRPr lang="en-US" sz="2400" b="1" dirty="0">
              <a:solidFill>
                <a:schemeClr val="accent1">
                  <a:lumMod val="75000"/>
                </a:schemeClr>
              </a:solidFill>
              <a:latin typeface="Calibri" pitchFamily="34" charset="0"/>
              <a:ea typeface="+mj-ea"/>
              <a:cs typeface="+mj-cs"/>
            </a:endParaRPr>
          </a:p>
        </p:txBody>
      </p:sp>
      <p:sp>
        <p:nvSpPr>
          <p:cNvPr id="41" name="Curved Left Arrow 40"/>
          <p:cNvSpPr/>
          <p:nvPr/>
        </p:nvSpPr>
        <p:spPr>
          <a:xfrm rot="19967238">
            <a:off x="5468938" y="1503363"/>
            <a:ext cx="1135062" cy="2586037"/>
          </a:xfrm>
          <a:prstGeom prst="curvedLeftArrow">
            <a:avLst>
              <a:gd name="adj1" fmla="val 28417"/>
              <a:gd name="adj2" fmla="val 62688"/>
              <a:gd name="adj3" fmla="val 60355"/>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endParaRPr lang="id-ID">
              <a:solidFill>
                <a:schemeClr val="tx1"/>
              </a:solidFill>
            </a:endParaRPr>
          </a:p>
        </p:txBody>
      </p:sp>
      <p:sp>
        <p:nvSpPr>
          <p:cNvPr id="42" name="Curved Left Arrow 41"/>
          <p:cNvSpPr/>
          <p:nvPr/>
        </p:nvSpPr>
        <p:spPr>
          <a:xfrm rot="1083950">
            <a:off x="1916113" y="2208213"/>
            <a:ext cx="760412" cy="2187575"/>
          </a:xfrm>
          <a:prstGeom prst="curvedLeftArrow">
            <a:avLst>
              <a:gd name="adj1" fmla="val 25000"/>
              <a:gd name="adj2" fmla="val 124672"/>
              <a:gd name="adj3" fmla="val 35121"/>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endParaRPr lang="id-ID">
              <a:solidFill>
                <a:schemeClr val="tx1"/>
              </a:solidFill>
            </a:endParaRPr>
          </a:p>
        </p:txBody>
      </p:sp>
      <p:sp>
        <p:nvSpPr>
          <p:cNvPr id="43" name="Curved Left Arrow 42"/>
          <p:cNvSpPr/>
          <p:nvPr/>
        </p:nvSpPr>
        <p:spPr>
          <a:xfrm rot="20094024" flipV="1">
            <a:off x="1184275" y="1252538"/>
            <a:ext cx="760413" cy="2403475"/>
          </a:xfrm>
          <a:prstGeom prst="curvedLeftArrow">
            <a:avLst>
              <a:gd name="adj1" fmla="val 25000"/>
              <a:gd name="adj2" fmla="val 50000"/>
              <a:gd name="adj3" fmla="val 53076"/>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endParaRPr lang="id-ID">
              <a:solidFill>
                <a:schemeClr val="tx1"/>
              </a:solidFill>
            </a:endParaRPr>
          </a:p>
        </p:txBody>
      </p:sp>
      <p:sp>
        <p:nvSpPr>
          <p:cNvPr id="44" name="Curved Left Arrow 43"/>
          <p:cNvSpPr/>
          <p:nvPr/>
        </p:nvSpPr>
        <p:spPr>
          <a:xfrm flipV="1">
            <a:off x="5835650" y="1643063"/>
            <a:ext cx="471488" cy="2362200"/>
          </a:xfrm>
          <a:prstGeom prst="curvedLeftArrow">
            <a:avLst>
              <a:gd name="adj1" fmla="val 50000"/>
              <a:gd name="adj2" fmla="val 168865"/>
              <a:gd name="adj3" fmla="val 66846"/>
            </a:avLst>
          </a:prstGeom>
          <a:solidFill>
            <a:srgbClr val="FF3300"/>
          </a:solidFill>
          <a:ln>
            <a:noFill/>
          </a:ln>
        </p:spPr>
        <p:style>
          <a:lnRef idx="2">
            <a:schemeClr val="accent1">
              <a:shade val="50000"/>
            </a:schemeClr>
          </a:lnRef>
          <a:fillRef idx="1">
            <a:schemeClr val="accent1"/>
          </a:fillRef>
          <a:effectRef idx="0">
            <a:schemeClr val="accent1"/>
          </a:effectRef>
          <a:fontRef idx="minor">
            <a:schemeClr val="lt1"/>
          </a:fontRef>
        </p:style>
        <p:txBody>
          <a:bodyPr lIns="77925" tIns="38963" rIns="77925" bIns="38963" anchor="ctr"/>
          <a:lstStyle/>
          <a:p>
            <a:pPr algn="ctr">
              <a:defRPr/>
            </a:pPr>
            <a:endParaRPr lang="id-ID">
              <a:solidFill>
                <a:schemeClr val="tx1"/>
              </a:solidFill>
            </a:endParaRPr>
          </a:p>
        </p:txBody>
      </p:sp>
      <p:sp>
        <p:nvSpPr>
          <p:cNvPr id="25" name="Rounded Rectangle 24"/>
          <p:cNvSpPr/>
          <p:nvPr/>
        </p:nvSpPr>
        <p:spPr bwMode="auto">
          <a:xfrm>
            <a:off x="317500" y="2760663"/>
            <a:ext cx="3254375" cy="420687"/>
          </a:xfrm>
          <a:prstGeom prst="roundRect">
            <a:avLst>
              <a:gd name="adj" fmla="val 5953"/>
            </a:avLst>
          </a:prstGeom>
          <a:noFill/>
          <a:ln w="25400" cap="flat" cmpd="sng" algn="ctr">
            <a:noFill/>
            <a:prstDash val="solid"/>
          </a:ln>
          <a:effectLst/>
        </p:spPr>
        <p:txBody>
          <a:bodyPr lIns="77925" tIns="38963" rIns="77925" bIns="38963"/>
          <a:lstStyle/>
          <a:p>
            <a:pPr fontAlgn="auto">
              <a:spcBef>
                <a:spcPts val="0"/>
              </a:spcBef>
              <a:spcAft>
                <a:spcPts val="0"/>
              </a:spcAft>
              <a:defRPr/>
            </a:pPr>
            <a:r>
              <a:rPr lang="id-ID" sz="1400" b="1" i="1" dirty="0">
                <a:solidFill>
                  <a:srgbClr val="C00000"/>
                </a:solidFill>
                <a:latin typeface="Calibri" pitchFamily="34" charset="0"/>
                <a:ea typeface="+mj-ea"/>
                <a:cs typeface="Calibri" pitchFamily="34" charset="0"/>
              </a:rPr>
              <a:t>Global Hub Port Front Line West </a:t>
            </a:r>
          </a:p>
          <a:p>
            <a:pPr fontAlgn="auto">
              <a:spcBef>
                <a:spcPts val="0"/>
              </a:spcBef>
              <a:spcAft>
                <a:spcPts val="0"/>
              </a:spcAft>
              <a:defRPr/>
            </a:pPr>
            <a:r>
              <a:rPr lang="id-ID" sz="1400" b="1" i="1" dirty="0">
                <a:solidFill>
                  <a:srgbClr val="C00000"/>
                </a:solidFill>
                <a:latin typeface="Calibri" pitchFamily="34" charset="0"/>
                <a:ea typeface="+mj-ea"/>
                <a:cs typeface="Calibri" pitchFamily="34" charset="0"/>
              </a:rPr>
              <a:t>KUALA TANJUNG</a:t>
            </a:r>
          </a:p>
        </p:txBody>
      </p:sp>
      <p:sp>
        <p:nvSpPr>
          <p:cNvPr id="26" name="Rounded Rectangle 25"/>
          <p:cNvSpPr/>
          <p:nvPr/>
        </p:nvSpPr>
        <p:spPr bwMode="auto">
          <a:xfrm>
            <a:off x="5000625" y="2749550"/>
            <a:ext cx="3094038" cy="431800"/>
          </a:xfrm>
          <a:prstGeom prst="roundRect">
            <a:avLst>
              <a:gd name="adj" fmla="val 5953"/>
            </a:avLst>
          </a:prstGeom>
          <a:noFill/>
          <a:ln w="25400" cap="flat" cmpd="sng" algn="ctr">
            <a:noFill/>
            <a:prstDash val="solid"/>
          </a:ln>
          <a:effectLst/>
        </p:spPr>
        <p:txBody>
          <a:bodyPr lIns="77925" tIns="38963" rIns="77925" bIns="38963"/>
          <a:lstStyle/>
          <a:p>
            <a:pPr algn="r" fontAlgn="auto">
              <a:spcBef>
                <a:spcPts val="0"/>
              </a:spcBef>
              <a:spcAft>
                <a:spcPts val="0"/>
              </a:spcAft>
              <a:defRPr/>
            </a:pPr>
            <a:r>
              <a:rPr lang="id-ID" sz="1400" b="1" i="1" dirty="0">
                <a:solidFill>
                  <a:srgbClr val="C00000"/>
                </a:solidFill>
                <a:latin typeface="Calibri" pitchFamily="34" charset="0"/>
                <a:ea typeface="+mj-ea"/>
                <a:cs typeface="Calibri" pitchFamily="34" charset="0"/>
              </a:rPr>
              <a:t>Global Hub Port Front Line East </a:t>
            </a:r>
          </a:p>
          <a:p>
            <a:pPr algn="r" fontAlgn="auto">
              <a:spcBef>
                <a:spcPts val="0"/>
              </a:spcBef>
              <a:spcAft>
                <a:spcPts val="0"/>
              </a:spcAft>
              <a:defRPr/>
            </a:pPr>
            <a:r>
              <a:rPr lang="id-ID" sz="1400" b="1" i="1" dirty="0">
                <a:solidFill>
                  <a:srgbClr val="C00000"/>
                </a:solidFill>
                <a:latin typeface="Calibri" pitchFamily="34" charset="0"/>
                <a:ea typeface="+mj-ea"/>
                <a:cs typeface="Calibri" pitchFamily="34" charset="0"/>
              </a:rPr>
              <a:t>BITUNG</a:t>
            </a:r>
          </a:p>
        </p:txBody>
      </p:sp>
    </p:spTree>
  </p:cSld>
  <p:clrMapOvr>
    <a:masterClrMapping/>
  </p:clrMapOvr>
  <p:transition spd="slow">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76200" y="1676400"/>
            <a:ext cx="9067800" cy="1446550"/>
          </a:xfrm>
          <a:prstGeom prst="rect">
            <a:avLst/>
          </a:prstGeom>
          <a:noFill/>
          <a:ln>
            <a:solidFill>
              <a:schemeClr val="tx2">
                <a:lumMod val="60000"/>
                <a:lumOff val="40000"/>
              </a:schemeClr>
            </a:solidFill>
          </a:ln>
        </p:spPr>
        <p:txBody>
          <a:bodyPr wrap="square" lIns="91440" tIns="45720" rIns="91440" bIns="45720">
            <a:spAutoFit/>
          </a:bodyPr>
          <a:lstStyle/>
          <a:p>
            <a:pPr algn="ctr"/>
            <a:r>
              <a:rPr lang="en-US" sz="8800" b="1" cap="none" spc="0" dirty="0" err="1" smtClean="0">
                <a:ln w="10541" cmpd="sng">
                  <a:solidFill>
                    <a:srgbClr val="7D7D7D">
                      <a:tint val="100000"/>
                      <a:shade val="100000"/>
                      <a:satMod val="110000"/>
                    </a:srgbClr>
                  </a:solidFill>
                  <a:prstDash val="solid"/>
                </a:ln>
                <a:solidFill>
                  <a:schemeClr val="tx2">
                    <a:lumMod val="60000"/>
                    <a:lumOff val="40000"/>
                  </a:schemeClr>
                </a:solidFill>
                <a:effectLst/>
              </a:rPr>
              <a:t>ThAnK</a:t>
            </a:r>
            <a:r>
              <a:rPr lang="en-US" sz="8800" b="1" cap="none" spc="0" dirty="0" smtClean="0">
                <a:ln w="10541" cmpd="sng">
                  <a:solidFill>
                    <a:srgbClr val="7D7D7D">
                      <a:tint val="100000"/>
                      <a:shade val="100000"/>
                      <a:satMod val="110000"/>
                    </a:srgbClr>
                  </a:solidFill>
                  <a:prstDash val="solid"/>
                </a:ln>
                <a:solidFill>
                  <a:schemeClr val="tx2">
                    <a:lumMod val="60000"/>
                    <a:lumOff val="40000"/>
                  </a:schemeClr>
                </a:solidFill>
                <a:effectLst/>
              </a:rPr>
              <a:t> </a:t>
            </a:r>
            <a:r>
              <a:rPr lang="en-US" sz="8800" b="1" cap="none" spc="0" dirty="0" err="1" smtClean="0">
                <a:ln w="10541" cmpd="sng">
                  <a:solidFill>
                    <a:srgbClr val="7D7D7D">
                      <a:tint val="100000"/>
                      <a:shade val="100000"/>
                      <a:satMod val="110000"/>
                    </a:srgbClr>
                  </a:solidFill>
                  <a:prstDash val="solid"/>
                </a:ln>
                <a:solidFill>
                  <a:schemeClr val="tx2">
                    <a:lumMod val="60000"/>
                    <a:lumOff val="40000"/>
                  </a:schemeClr>
                </a:solidFill>
                <a:effectLst/>
              </a:rPr>
              <a:t>yOu</a:t>
            </a:r>
            <a:endParaRPr lang="en-US" sz="8800" b="1" cap="none" spc="0" dirty="0">
              <a:ln w="10541" cmpd="sng">
                <a:solidFill>
                  <a:srgbClr val="7D7D7D">
                    <a:tint val="100000"/>
                    <a:shade val="100000"/>
                    <a:satMod val="110000"/>
                  </a:srgbClr>
                </a:solidFill>
                <a:prstDash val="solid"/>
              </a:ln>
              <a:solidFill>
                <a:schemeClr val="tx2">
                  <a:lumMod val="60000"/>
                  <a:lumOff val="40000"/>
                </a:schemeClr>
              </a:solidFill>
              <a:effectLst/>
            </a:endParaRPr>
          </a:p>
        </p:txBody>
      </p:sp>
      <p:sp>
        <p:nvSpPr>
          <p:cNvPr id="8" name="Rectangle 7"/>
          <p:cNvSpPr/>
          <p:nvPr/>
        </p:nvSpPr>
        <p:spPr>
          <a:xfrm>
            <a:off x="1524000" y="3124200"/>
            <a:ext cx="6400800" cy="1569660"/>
          </a:xfrm>
          <a:prstGeom prst="rect">
            <a:avLst/>
          </a:prstGeom>
        </p:spPr>
        <p:txBody>
          <a:bodyPr wrap="square">
            <a:spAutoFit/>
          </a:bodyPr>
          <a:lstStyle/>
          <a:p>
            <a:pPr lvl="1" algn="ctr"/>
            <a:r>
              <a:rPr lang="en-US" sz="2400" dirty="0" smtClean="0">
                <a:solidFill>
                  <a:schemeClr val="tx1">
                    <a:lumMod val="75000"/>
                    <a:lumOff val="25000"/>
                  </a:schemeClr>
                </a:solidFill>
              </a:rPr>
              <a:t>https://www.facebook.com/kyatmajalookman</a:t>
            </a:r>
            <a:br>
              <a:rPr lang="en-US" sz="2400" dirty="0" smtClean="0">
                <a:solidFill>
                  <a:schemeClr val="tx1">
                    <a:lumMod val="75000"/>
                    <a:lumOff val="25000"/>
                  </a:schemeClr>
                </a:solidFill>
              </a:rPr>
            </a:br>
            <a:r>
              <a:rPr lang="en-US" sz="2400" dirty="0" smtClean="0">
                <a:solidFill>
                  <a:schemeClr val="tx1">
                    <a:lumMod val="75000"/>
                    <a:lumOff val="25000"/>
                  </a:schemeClr>
                </a:solidFill>
              </a:rPr>
              <a:t>https://www.facebook.com/CV.LookmanDjaja</a:t>
            </a:r>
            <a:br>
              <a:rPr lang="en-US" sz="2400" dirty="0" smtClean="0">
                <a:solidFill>
                  <a:schemeClr val="tx1">
                    <a:lumMod val="75000"/>
                    <a:lumOff val="25000"/>
                  </a:schemeClr>
                </a:solidFill>
              </a:rPr>
            </a:br>
            <a:r>
              <a:rPr lang="en-US" sz="2400" dirty="0" smtClean="0">
                <a:solidFill>
                  <a:schemeClr val="tx1">
                    <a:lumMod val="75000"/>
                    <a:lumOff val="25000"/>
                  </a:schemeClr>
                </a:solidFill>
              </a:rPr>
              <a:t>http://id.linkedin.com/in/kyatmaja</a:t>
            </a:r>
            <a:br>
              <a:rPr lang="en-US" sz="2400" dirty="0" smtClean="0">
                <a:solidFill>
                  <a:schemeClr val="tx1">
                    <a:lumMod val="75000"/>
                    <a:lumOff val="25000"/>
                  </a:schemeClr>
                </a:solidFill>
              </a:rPr>
            </a:br>
            <a:r>
              <a:rPr lang="en-US" sz="2400" dirty="0" smtClean="0">
                <a:solidFill>
                  <a:schemeClr val="tx1">
                    <a:lumMod val="75000"/>
                    <a:lumOff val="25000"/>
                  </a:schemeClr>
                </a:solidFill>
              </a:rPr>
              <a:t>https://twitter.com/kyatmaja</a:t>
            </a:r>
          </a:p>
        </p:txBody>
      </p:sp>
      <p:sp>
        <p:nvSpPr>
          <p:cNvPr id="9" name="Slide Number Placeholder 8"/>
          <p:cNvSpPr>
            <a:spLocks noGrp="1"/>
          </p:cNvSpPr>
          <p:nvPr>
            <p:ph type="sldNum" sz="quarter" idx="12"/>
          </p:nvPr>
        </p:nvSpPr>
        <p:spPr/>
        <p:txBody>
          <a:bodyPr/>
          <a:lstStyle/>
          <a:p>
            <a:fld id="{2E1925D8-65BD-4B20-8BA1-0CE04894F6D2}" type="slidenum">
              <a:rPr lang="en-US" smtClean="0"/>
              <a:pPr/>
              <a:t>34</a:t>
            </a:fld>
            <a:endParaRPr lang="en-US"/>
          </a:p>
        </p:txBody>
      </p:sp>
      <p:grpSp>
        <p:nvGrpSpPr>
          <p:cNvPr id="2" name="Group 10"/>
          <p:cNvGrpSpPr/>
          <p:nvPr/>
        </p:nvGrpSpPr>
        <p:grpSpPr>
          <a:xfrm>
            <a:off x="390349" y="4800600"/>
            <a:ext cx="8753651" cy="1600200"/>
            <a:chOff x="390349" y="5410200"/>
            <a:chExt cx="8753651" cy="1600200"/>
          </a:xfrm>
        </p:grpSpPr>
        <p:pic>
          <p:nvPicPr>
            <p:cNvPr id="12" name="Picture 6" descr="http://www.train-fever.com/wordpress/wp-content/uploads/2012/03/train_br_218_cargo_camera_2.png"/>
            <p:cNvPicPr>
              <a:picLocks noChangeAspect="1" noChangeArrowheads="1"/>
            </p:cNvPicPr>
            <p:nvPr/>
          </p:nvPicPr>
          <p:blipFill>
            <a:blip r:embed="rId2" cstate="print"/>
            <a:srcRect/>
            <a:stretch>
              <a:fillRect/>
            </a:stretch>
          </p:blipFill>
          <p:spPr bwMode="auto">
            <a:xfrm>
              <a:off x="390349" y="5410200"/>
              <a:ext cx="8753651" cy="1600200"/>
            </a:xfrm>
            <a:prstGeom prst="rect">
              <a:avLst/>
            </a:prstGeom>
            <a:noFill/>
          </p:spPr>
        </p:pic>
        <p:pic>
          <p:nvPicPr>
            <p:cNvPr id="13" name="Picture 12" descr="LOGO Lookman Djaja.png"/>
            <p:cNvPicPr>
              <a:picLocks noChangeAspect="1"/>
            </p:cNvPicPr>
            <p:nvPr/>
          </p:nvPicPr>
          <p:blipFill>
            <a:blip r:embed="rId3" cstate="print"/>
            <a:stretch>
              <a:fillRect/>
            </a:stretch>
          </p:blipFill>
          <p:spPr>
            <a:xfrm>
              <a:off x="7467600" y="6019800"/>
              <a:ext cx="272900" cy="268819"/>
            </a:xfrm>
            <a:prstGeom prst="rect">
              <a:avLst/>
            </a:prstGeom>
          </p:spPr>
        </p:pic>
        <p:pic>
          <p:nvPicPr>
            <p:cNvPr id="14" name="Picture 13" descr="LOGO Lookman Djaja.png"/>
            <p:cNvPicPr>
              <a:picLocks noChangeAspect="1"/>
            </p:cNvPicPr>
            <p:nvPr/>
          </p:nvPicPr>
          <p:blipFill>
            <a:blip r:embed="rId3" cstate="print"/>
            <a:stretch>
              <a:fillRect/>
            </a:stretch>
          </p:blipFill>
          <p:spPr>
            <a:xfrm>
              <a:off x="5562600" y="6019800"/>
              <a:ext cx="195543" cy="192619"/>
            </a:xfrm>
            <a:prstGeom prst="rect">
              <a:avLst/>
            </a:prstGeom>
          </p:spPr>
        </p:pic>
        <p:pic>
          <p:nvPicPr>
            <p:cNvPr id="15" name="Picture 14" descr="LOGO Lookman Djaja.png"/>
            <p:cNvPicPr>
              <a:picLocks noChangeAspect="1"/>
            </p:cNvPicPr>
            <p:nvPr/>
          </p:nvPicPr>
          <p:blipFill>
            <a:blip r:embed="rId3" cstate="print"/>
            <a:stretch>
              <a:fillRect/>
            </a:stretch>
          </p:blipFill>
          <p:spPr>
            <a:xfrm>
              <a:off x="4495799" y="5943600"/>
              <a:ext cx="309427" cy="304800"/>
            </a:xfrm>
            <a:prstGeom prst="rect">
              <a:avLst/>
            </a:prstGeom>
          </p:spPr>
        </p:pic>
        <p:pic>
          <p:nvPicPr>
            <p:cNvPr id="16" name="Picture 15" descr="LOGO Lookman Djaja.png"/>
            <p:cNvPicPr>
              <a:picLocks noChangeAspect="1"/>
            </p:cNvPicPr>
            <p:nvPr/>
          </p:nvPicPr>
          <p:blipFill>
            <a:blip r:embed="rId3" cstate="print"/>
            <a:stretch>
              <a:fillRect/>
            </a:stretch>
          </p:blipFill>
          <p:spPr>
            <a:xfrm>
              <a:off x="3429000" y="5943600"/>
              <a:ext cx="232070" cy="228600"/>
            </a:xfrm>
            <a:prstGeom prst="rect">
              <a:avLst/>
            </a:prstGeom>
          </p:spPr>
        </p:pic>
        <p:pic>
          <p:nvPicPr>
            <p:cNvPr id="17" name="Picture 16" descr="LOGO Lookman Djaja.png"/>
            <p:cNvPicPr>
              <a:picLocks noChangeAspect="1"/>
            </p:cNvPicPr>
            <p:nvPr/>
          </p:nvPicPr>
          <p:blipFill>
            <a:blip r:embed="rId3" cstate="print"/>
            <a:stretch>
              <a:fillRect/>
            </a:stretch>
          </p:blipFill>
          <p:spPr>
            <a:xfrm>
              <a:off x="2667000" y="5943600"/>
              <a:ext cx="195543" cy="192619"/>
            </a:xfrm>
            <a:prstGeom prst="rect">
              <a:avLst/>
            </a:prstGeom>
          </p:spPr>
        </p:pic>
        <p:pic>
          <p:nvPicPr>
            <p:cNvPr id="18" name="Picture 17" descr="LOGO Lookman Djaja.png"/>
            <p:cNvPicPr>
              <a:picLocks noChangeAspect="1"/>
            </p:cNvPicPr>
            <p:nvPr/>
          </p:nvPicPr>
          <p:blipFill>
            <a:blip r:embed="rId3" cstate="print"/>
            <a:stretch>
              <a:fillRect/>
            </a:stretch>
          </p:blipFill>
          <p:spPr>
            <a:xfrm>
              <a:off x="2133600" y="5943600"/>
              <a:ext cx="195543" cy="192619"/>
            </a:xfrm>
            <a:prstGeom prst="rect">
              <a:avLst/>
            </a:prstGeom>
          </p:spPr>
        </p:pic>
        <p:pic>
          <p:nvPicPr>
            <p:cNvPr id="19" name="Picture 18" descr="LOGO Lookman Djaja.png"/>
            <p:cNvPicPr>
              <a:picLocks noChangeAspect="1"/>
            </p:cNvPicPr>
            <p:nvPr/>
          </p:nvPicPr>
          <p:blipFill>
            <a:blip r:embed="rId4" cstate="print"/>
            <a:stretch>
              <a:fillRect/>
            </a:stretch>
          </p:blipFill>
          <p:spPr>
            <a:xfrm>
              <a:off x="1676400" y="5943600"/>
              <a:ext cx="152400" cy="150121"/>
            </a:xfrm>
            <a:prstGeom prst="rect">
              <a:avLst/>
            </a:prstGeom>
          </p:spPr>
        </p:pic>
        <p:pic>
          <p:nvPicPr>
            <p:cNvPr id="20" name="Picture 19" descr="LOGO Lookman Djaja.png"/>
            <p:cNvPicPr>
              <a:picLocks noChangeAspect="1"/>
            </p:cNvPicPr>
            <p:nvPr/>
          </p:nvPicPr>
          <p:blipFill>
            <a:blip r:embed="rId4" cstate="print"/>
            <a:stretch>
              <a:fillRect/>
            </a:stretch>
          </p:blipFill>
          <p:spPr>
            <a:xfrm>
              <a:off x="1371600" y="5943600"/>
              <a:ext cx="152400" cy="150121"/>
            </a:xfrm>
            <a:prstGeom prst="rect">
              <a:avLst/>
            </a:prstGeom>
          </p:spPr>
        </p:pic>
        <p:pic>
          <p:nvPicPr>
            <p:cNvPr id="21" name="Picture 20" descr="LOGO Lookman Djaja.png"/>
            <p:cNvPicPr>
              <a:picLocks noChangeAspect="1"/>
            </p:cNvPicPr>
            <p:nvPr/>
          </p:nvPicPr>
          <p:blipFill>
            <a:blip r:embed="rId5" cstate="print"/>
            <a:stretch>
              <a:fillRect/>
            </a:stretch>
          </p:blipFill>
          <p:spPr>
            <a:xfrm>
              <a:off x="1066800" y="5943600"/>
              <a:ext cx="154713" cy="152400"/>
            </a:xfrm>
            <a:prstGeom prst="rect">
              <a:avLst/>
            </a:prstGeom>
          </p:spPr>
        </p:pic>
        <p:pic>
          <p:nvPicPr>
            <p:cNvPr id="22" name="Picture 21" descr="LOGO Lookman Djaja.png"/>
            <p:cNvPicPr>
              <a:picLocks noChangeAspect="1"/>
            </p:cNvPicPr>
            <p:nvPr/>
          </p:nvPicPr>
          <p:blipFill>
            <a:blip r:embed="rId6" cstate="print"/>
            <a:stretch>
              <a:fillRect/>
            </a:stretch>
          </p:blipFill>
          <p:spPr>
            <a:xfrm>
              <a:off x="762000" y="5943600"/>
              <a:ext cx="157025" cy="154678"/>
            </a:xfrm>
            <a:prstGeom prst="rect">
              <a:avLst/>
            </a:prstGeom>
          </p:spPr>
        </p:pic>
      </p:grpSp>
    </p:spTree>
  </p:cSld>
  <p:clrMapOvr>
    <a:masterClrMapping/>
  </p:clrMapOvr>
  <p:transition spd="slow">
    <p:random/>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2176</TotalTime>
  <Words>1868</Words>
  <Application>Microsoft Office PowerPoint</Application>
  <PresentationFormat>On-screen Show (4:3)</PresentationFormat>
  <Paragraphs>495</Paragraphs>
  <Slides>34</Slides>
  <Notes>4</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TRUCK &amp; TRANSPORTATION in INDONESIA</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KESIAPAN TRANSPORTASI DAN DISTRIBUSI KEBUTUHAN BAHAN POKOK DALAM MENGHADAPI LEBARAN 2017</dc:title>
  <dc:creator>Lenovo</dc:creator>
  <cp:lastModifiedBy>Lenovo</cp:lastModifiedBy>
  <cp:revision>115</cp:revision>
  <dcterms:created xsi:type="dcterms:W3CDTF">2017-05-09T09:20:46Z</dcterms:created>
  <dcterms:modified xsi:type="dcterms:W3CDTF">2017-07-18T04:12:20Z</dcterms:modified>
</cp:coreProperties>
</file>