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diagrams/colors1.xml" ContentType="application/vnd.openxmlformats-officedocument.drawingml.diagramColors+xml"/>
  <Override PartName="/ppt/charts/style1.xml" ContentType="application/vnd.ms-office.chartstyl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olors1.xml" ContentType="application/vnd.ms-office.chartcolorstyle+xml"/>
  <Override PartName="/ppt/slideLayouts/slideLayout10.xml" ContentType="application/vnd.openxmlformats-officedocument.presentationml.slideLayout+xml"/>
  <Override PartName="/ppt/diagrams/layout1.xml" ContentType="application/vnd.openxmlformats-officedocument.drawingml.diagramLayout+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83" r:id="rId4"/>
    <p:sldId id="284" r:id="rId5"/>
    <p:sldId id="276" r:id="rId6"/>
    <p:sldId id="278" r:id="rId7"/>
    <p:sldId id="277" r:id="rId8"/>
    <p:sldId id="279" r:id="rId9"/>
    <p:sldId id="285" r:id="rId10"/>
    <p:sldId id="280" r:id="rId11"/>
    <p:sldId id="281" r:id="rId12"/>
    <p:sldId id="261" r:id="rId13"/>
  </p:sldIdLst>
  <p:sldSz cx="11887200" cy="6858000"/>
  <p:notesSz cx="6662738"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74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99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1" autoAdjust="0"/>
    <p:restoredTop sz="95540" autoAdjust="0"/>
  </p:normalViewPr>
  <p:slideViewPr>
    <p:cSldViewPr>
      <p:cViewPr>
        <p:scale>
          <a:sx n="66" d="100"/>
          <a:sy n="66" d="100"/>
        </p:scale>
        <p:origin x="1374" y="-72"/>
      </p:cViewPr>
      <p:guideLst>
        <p:guide orient="horz" pos="2160"/>
        <p:guide pos="3744"/>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Worksheet1.xlsx"/></Relationships>
</file>

<file path=ppt/charts/chart1.xml><?xml version="1.0" encoding="utf-8"?>
<c:chartSpace xmlns:c="http://schemas.openxmlformats.org/drawingml/2006/chart" xmlns:a="http://schemas.openxmlformats.org/drawingml/2006/main" xmlns:r="http://schemas.openxmlformats.org/officeDocument/2006/relationships">
  <c:lang val="en-US"/>
  <c:chart>
    <c:autoTitleDeleted val="1"/>
    <c:plotArea>
      <c:layout/>
      <c:lineChart>
        <c:grouping val="standard"/>
        <c:ser>
          <c:idx val="0"/>
          <c:order val="0"/>
          <c:tx>
            <c:v>LPI</c:v>
          </c:tx>
          <c:spPr>
            <a:ln w="19050" cap="rnd" cmpd="sng" algn="ctr">
              <a:solidFill>
                <a:schemeClr val="accent1">
                  <a:shade val="95000"/>
                  <a:satMod val="105000"/>
                </a:schemeClr>
              </a:solidFill>
              <a:round/>
            </a:ln>
            <a:effectLst/>
          </c:spPr>
          <c:marker>
            <c:symbol val="circle"/>
            <c:size val="17"/>
            <c:spPr>
              <a:solidFill>
                <a:schemeClr val="lt1"/>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1"/>
                    </a:solidFill>
                    <a:latin typeface="+mn-lt"/>
                    <a:ea typeface="+mn-ea"/>
                    <a:cs typeface="+mn-cs"/>
                  </a:defRPr>
                </a:pPr>
                <a:endParaRPr lang="en-US"/>
              </a:p>
            </c:txPr>
            <c:dLblPos val="ctr"/>
            <c:showVal val="1"/>
            <c:extLst>
              <c:ext xmlns:c15="http://schemas.microsoft.com/office/drawing/2012/chart" uri="{CE6537A1-D6FC-4f65-9D91-7224C49458BB}">
                <c15:layout/>
                <c15:showLeaderLines val="1"/>
                <c15:leaderLines>
                  <c:spPr>
                    <a:ln w="9525">
                      <a:solidFill>
                        <a:schemeClr val="dk1">
                          <a:lumMod val="35000"/>
                          <a:lumOff val="65000"/>
                        </a:schemeClr>
                      </a:solidFill>
                    </a:ln>
                    <a:effectLst/>
                  </c:spPr>
                </c15:leaderLines>
              </c:ext>
            </c:extLst>
          </c:dLbls>
          <c:cat>
            <c:numRef>
              <c:f>Sheet1!$A$2:$A$6</c:f>
              <c:numCache>
                <c:formatCode>General</c:formatCode>
                <c:ptCount val="5"/>
                <c:pt idx="0">
                  <c:v>2007</c:v>
                </c:pt>
                <c:pt idx="1">
                  <c:v>2010</c:v>
                </c:pt>
                <c:pt idx="2">
                  <c:v>2012</c:v>
                </c:pt>
                <c:pt idx="3">
                  <c:v>2014</c:v>
                </c:pt>
                <c:pt idx="4">
                  <c:v>2016</c:v>
                </c:pt>
              </c:numCache>
            </c:numRef>
          </c:cat>
          <c:val>
            <c:numRef>
              <c:f>Sheet1!$B$2:$B$6</c:f>
              <c:numCache>
                <c:formatCode>General</c:formatCode>
                <c:ptCount val="5"/>
                <c:pt idx="0">
                  <c:v>3.01</c:v>
                </c:pt>
                <c:pt idx="1">
                  <c:v>2.75</c:v>
                </c:pt>
                <c:pt idx="2">
                  <c:v>2.94</c:v>
                </c:pt>
                <c:pt idx="3">
                  <c:v>3.08</c:v>
                </c:pt>
                <c:pt idx="4">
                  <c:v>2.98</c:v>
                </c:pt>
              </c:numCache>
            </c:numRef>
          </c:val>
        </c:ser>
        <c:dLbls>
          <c:showVal val="1"/>
        </c:dLbls>
        <c:marker val="1"/>
        <c:axId val="90196992"/>
        <c:axId val="90196224"/>
      </c:lineChart>
      <c:catAx>
        <c:axId val="90196992"/>
        <c:scaling>
          <c:orientation val="minMax"/>
        </c:scaling>
        <c:axPos val="b"/>
        <c:title>
          <c:tx>
            <c:rich>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r>
                  <a:rPr lang="id-ID" dirty="0" smtClean="0"/>
                  <a:t>Tahun</a:t>
                </a:r>
                <a:endParaRPr lang="id-ID" dirty="0"/>
              </a:p>
            </c:rich>
          </c:tx>
          <c:layout/>
          <c:spPr>
            <a:noFill/>
            <a:ln>
              <a:noFill/>
            </a:ln>
            <a:effectLst/>
          </c:spPr>
        </c:title>
        <c:numFmt formatCode="General" sourceLinked="1"/>
        <c:maj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330" b="0" i="0" u="none" strike="noStrike" kern="1200" baseline="0">
                <a:solidFill>
                  <a:schemeClr val="dk1">
                    <a:lumMod val="65000"/>
                    <a:lumOff val="35000"/>
                  </a:schemeClr>
                </a:solidFill>
                <a:latin typeface="+mn-lt"/>
                <a:ea typeface="+mn-ea"/>
                <a:cs typeface="+mn-cs"/>
              </a:defRPr>
            </a:pPr>
            <a:endParaRPr lang="en-US"/>
          </a:p>
        </c:txPr>
        <c:crossAx val="90196224"/>
        <c:crosses val="autoZero"/>
        <c:auto val="1"/>
        <c:lblAlgn val="ctr"/>
        <c:lblOffset val="100"/>
      </c:catAx>
      <c:valAx>
        <c:axId val="90196224"/>
        <c:scaling>
          <c:orientation val="minMax"/>
        </c:scaling>
        <c:delete val="1"/>
        <c:axPos val="l"/>
        <c:numFmt formatCode="General" sourceLinked="1"/>
        <c:majorTickMark val="none"/>
        <c:tickLblPos val="nextTo"/>
        <c:crossAx val="90196992"/>
        <c:crosses val="autoZero"/>
        <c:crossBetween val="between"/>
      </c:valAx>
      <c:spPr>
        <a:noFill/>
        <a:ln>
          <a:noFill/>
        </a:ln>
        <a:effectLst/>
      </c:spPr>
    </c:plotArea>
    <c:legend>
      <c:legendPos val="b"/>
      <c:layout>
        <c:manualLayout>
          <c:xMode val="edge"/>
          <c:yMode val="edge"/>
          <c:x val="0.83815253064137851"/>
          <c:y val="1.1985916471862656E-2"/>
          <c:w val="0.1165856146655197"/>
          <c:h val="8.8112573295203181E-2"/>
        </c:manualLayout>
      </c:layout>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chart>
  <c:spPr>
    <a:noFill/>
    <a:ln w="9525" cap="flat" cmpd="sng" algn="ctr">
      <a:noFill/>
      <a:round/>
    </a:ln>
    <a:effectLst/>
  </c:spPr>
  <c:txPr>
    <a:bodyPr/>
    <a:lstStyle/>
    <a:p>
      <a:pPr>
        <a:defRPr/>
      </a:pPr>
      <a:endParaRPr lang="en-US"/>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4">
  <cs:axisTitle>
    <cs:lnRef idx="0"/>
    <cs:fillRef idx="0"/>
    <cs:effectRef idx="0"/>
    <cs:fontRef idx="minor">
      <a:schemeClr val="dk1">
        <a:lumMod val="65000"/>
        <a:lumOff val="35000"/>
      </a:schemeClr>
    </cs:fontRef>
    <cs:defRPr sz="1197"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330" kern="120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cs:styleClr val="auto"/>
    </cs:fontRef>
    <cs:spPr/>
    <cs:defRPr sz="1197" b="1" i="0" u="none" strike="noStrike" kern="1200" baseline="0"/>
  </cs:dataLabel>
  <cs:dataLabelCallout>
    <cs:lnRef idx="0"/>
    <cs:fillRef idx="0"/>
    <cs:effectRef idx="0"/>
    <cs:fontRef idx="minor">
      <a:schemeClr val="dk1">
        <a:lumMod val="65000"/>
        <a:lumOff val="35000"/>
      </a:schemeClr>
    </cs:fontRef>
    <cs:spPr>
      <a:solidFill>
        <a:schemeClr val="lt1"/>
      </a:solidFill>
      <a:ln w="9575">
        <a:solidFill>
          <a:schemeClr val="lt1">
            <a:lumMod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19050" cap="rnd" cmpd="sng" algn="ctr">
        <a:solidFill>
          <a:schemeClr val="phClr">
            <a:shade val="95000"/>
            <a:satMod val="105000"/>
          </a:schemeClr>
        </a:solidFill>
        <a:round/>
      </a:ln>
    </cs:spPr>
  </cs:dataPointLine>
  <cs:dataPointMarker>
    <cs:lnRef idx="0"/>
    <cs:fillRef idx="0"/>
    <cs:effectRef idx="0"/>
    <cs:fontRef idx="minor">
      <a:schemeClr val="dk1"/>
    </cs:fontRef>
    <cs:spPr>
      <a:solidFill>
        <a:schemeClr val="lt1"/>
      </a:solidFill>
    </cs:spPr>
  </cs:dataPointMarker>
  <cs:dataPointMarkerLayout symbol="circle" size="17"/>
  <cs:dataPointWireframe>
    <cs:lnRef idx="0">
      <cs:styleClr val="auto"/>
    </cs:lnRef>
    <cs:fillRef idx="1"/>
    <cs:effectRef idx="0"/>
    <cs:fontRef idx="minor">
      <a:schemeClr val="dk1"/>
    </cs:fontRef>
    <cs:spPr>
      <a:ln w="9525">
        <a:solidFill>
          <a:schemeClr val="phClr"/>
        </a:solidFill>
      </a:ln>
    </cs:spPr>
  </cs:dataPointWireframe>
  <cs:dataTable>
    <cs:lnRef idx="0"/>
    <cs:fillRef idx="0"/>
    <cs:effectRef idx="0"/>
    <cs:fontRef idx="minor">
      <a:schemeClr val="dk1">
        <a:lumMod val="65000"/>
        <a:lumOff val="35000"/>
      </a:schemeClr>
    </cs:fontRef>
    <cs:spPr>
      <a:ln w="9525">
        <a:solidFill>
          <a:schemeClr val="dk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dk1">
            <a:lumMod val="50000"/>
            <a:lumOff val="50000"/>
          </a:schemeClr>
        </a:solidFill>
      </a:ln>
    </cs:spPr>
  </cs:downBar>
  <cs:dropLine>
    <cs:lnRef idx="0"/>
    <cs:fillRef idx="0"/>
    <cs:effectRef idx="0"/>
    <cs:fontRef idx="minor">
      <a:schemeClr val="dk1"/>
    </cs:fontRef>
    <cs:spPr>
      <a:ln w="9525">
        <a:solidFill>
          <a:schemeClr val="dk1">
            <a:lumMod val="35000"/>
            <a:lumOff val="65000"/>
          </a:schemeClr>
        </a:solidFill>
      </a:ln>
    </cs:spPr>
  </cs:dropLine>
  <cs:errorBar>
    <cs:lnRef idx="0"/>
    <cs:fillRef idx="0"/>
    <cs:effectRef idx="0"/>
    <cs:fontRef idx="minor">
      <a:schemeClr val="dk1"/>
    </cs:fontRef>
    <cs:spPr>
      <a:ln w="9525">
        <a:solidFill>
          <a:schemeClr val="dk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a:solidFill>
          <a:schemeClr val="dk1">
            <a:lumMod val="15000"/>
            <a:lumOff val="85000"/>
          </a:schemeClr>
        </a:solidFill>
      </a:ln>
    </cs:spPr>
  </cs:gridlineMajor>
  <cs:gridlineMinor>
    <cs:lnRef idx="0"/>
    <cs:fillRef idx="0"/>
    <cs:effectRef idx="0"/>
    <cs:fontRef idx="minor">
      <a:schemeClr val="dk1"/>
    </cs:fontRef>
    <cs:spPr>
      <a:ln>
        <a:solidFill>
          <a:schemeClr val="dk1">
            <a:lumMod val="5000"/>
            <a:lumOff val="95000"/>
          </a:schemeClr>
        </a:solidFill>
      </a:ln>
    </cs:spPr>
  </cs:gridlineMinor>
  <cs:hiLoLine>
    <cs:lnRef idx="0"/>
    <cs:fillRef idx="0"/>
    <cs:effectRef idx="0"/>
    <cs:fontRef idx="minor">
      <a:schemeClr val="dk1"/>
    </cs:fontRef>
    <cs:spPr>
      <a:ln w="9525">
        <a:solidFill>
          <a:schemeClr val="dk1">
            <a:lumMod val="35000"/>
            <a:lumOff val="65000"/>
          </a:schemeClr>
        </a:solidFill>
      </a:ln>
    </cs:spPr>
  </cs:hiLoLine>
  <cs:leaderLine>
    <cs:lnRef idx="0"/>
    <cs:fillRef idx="0"/>
    <cs:effectRef idx="0"/>
    <cs:fontRef idx="minor">
      <a:schemeClr val="dk1"/>
    </cs:fontRef>
    <cs:spPr>
      <a:ln w="9525">
        <a:solidFill>
          <a:schemeClr val="dk1">
            <a:lumMod val="35000"/>
            <a:lumOff val="65000"/>
          </a:schemeClr>
        </a:solidFill>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s:seriesAxis>
  <cs:seriesLine>
    <cs:lnRef idx="0"/>
    <cs:fillRef idx="0"/>
    <cs:effectRef idx="0"/>
    <cs:fontRef idx="minor">
      <a:schemeClr val="dk1"/>
    </cs:fontRef>
    <cs:spPr>
      <a:ln w="9525">
        <a:solidFill>
          <a:schemeClr val="dk1">
            <a:lumMod val="35000"/>
            <a:lumOff val="65000"/>
          </a:schemeClr>
        </a:solidFill>
      </a:ln>
    </cs:spPr>
  </cs:seriesLine>
  <cs:title>
    <cs:lnRef idx="0"/>
    <cs:fillRef idx="0"/>
    <cs:effectRef idx="0"/>
    <cs:fontRef idx="minor">
      <a:schemeClr val="dk1"/>
    </cs:fontRef>
    <cs:defRPr sz="1915" b="0" kern="1200" cap="all" spc="0" baseline="0">
      <a:gradFill>
        <a:gsLst>
          <a:gs pos="0">
            <a:schemeClr val="dk1">
              <a:lumMod val="50000"/>
              <a:lumOff val="50000"/>
            </a:schemeClr>
          </a:gs>
          <a:gs pos="100000">
            <a:schemeClr val="dk1">
              <a:lumMod val="85000"/>
              <a:lumOff val="15000"/>
            </a:schemeClr>
          </a:gs>
        </a:gsLst>
        <a:lin ang="5400000" scaled="0"/>
      </a:gradFill>
    </cs:defRPr>
  </cs:title>
  <cs:trendline>
    <cs:lnRef idx="0">
      <cs:styleClr val="auto"/>
    </cs:lnRef>
    <cs:fillRef idx="0"/>
    <cs:effectRef idx="0"/>
    <cs:fontRef idx="minor">
      <a:schemeClr val="dk1"/>
    </cs:fontRef>
    <cs:spPr>
      <a:ln w="9525"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dk1">
            <a:lumMod val="50000"/>
            <a:lumOff val="50000"/>
          </a:schemeClr>
        </a:solidFill>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A407CB-1F4F-4E47-9BB8-0F51E2563600}" type="doc">
      <dgm:prSet loTypeId="urn:microsoft.com/office/officeart/2005/8/layout/venn1" loCatId="relationship" qsTypeId="urn:microsoft.com/office/officeart/2005/8/quickstyle/simple1#1" qsCatId="simple" csTypeId="urn:microsoft.com/office/officeart/2005/8/colors/colorful5" csCatId="colorful" phldr="1"/>
      <dgm:spPr/>
      <dgm:t>
        <a:bodyPr/>
        <a:lstStyle/>
        <a:p>
          <a:endParaRPr lang="en-US"/>
        </a:p>
      </dgm:t>
    </dgm:pt>
    <dgm:pt modelId="{6AFC326F-D3D1-47BC-87AC-4749538C7C5F}">
      <dgm:prSet phldrT="[Text]" custT="1">
        <dgm:style>
          <a:lnRef idx="2">
            <a:schemeClr val="accent3">
              <a:shade val="50000"/>
            </a:schemeClr>
          </a:lnRef>
          <a:fillRef idx="1">
            <a:schemeClr val="accent3"/>
          </a:fillRef>
          <a:effectRef idx="0">
            <a:schemeClr val="accent3"/>
          </a:effectRef>
          <a:fontRef idx="minor">
            <a:schemeClr val="lt1"/>
          </a:fontRef>
        </dgm:style>
      </dgm:prSet>
      <dgm:spPr>
        <a:solidFill>
          <a:schemeClr val="accent1">
            <a:lumMod val="90000"/>
          </a:schemeClr>
        </a:solidFill>
      </dgm:spPr>
      <dgm:t>
        <a:bodyPr/>
        <a:lstStyle/>
        <a:p>
          <a:pPr>
            <a:spcAft>
              <a:spcPts val="0"/>
            </a:spcAft>
          </a:pPr>
          <a:r>
            <a:rPr lang="en-US" sz="2000" b="0" dirty="0" smtClean="0">
              <a:latin typeface="Calibri"/>
              <a:cs typeface="Calibri"/>
            </a:rPr>
            <a:t>Intra-island Connectivity</a:t>
          </a:r>
          <a:endParaRPr lang="en-US" sz="2000" b="0" dirty="0">
            <a:latin typeface="Calibri"/>
            <a:cs typeface="Calibri"/>
          </a:endParaRPr>
        </a:p>
      </dgm:t>
    </dgm:pt>
    <dgm:pt modelId="{2B0B7CC1-B4D7-4D5E-8DB6-69FED4A45815}" type="parTrans" cxnId="{5D5BE875-7317-4963-B6A7-08700462470B}">
      <dgm:prSet/>
      <dgm:spPr/>
      <dgm:t>
        <a:bodyPr/>
        <a:lstStyle/>
        <a:p>
          <a:endParaRPr lang="en-US" sz="2000" b="0">
            <a:latin typeface="Calibri"/>
            <a:cs typeface="Calibri"/>
          </a:endParaRPr>
        </a:p>
      </dgm:t>
    </dgm:pt>
    <dgm:pt modelId="{50CFAB3F-0AE7-4A67-91BC-6A3607A7371B}" type="sibTrans" cxnId="{5D5BE875-7317-4963-B6A7-08700462470B}">
      <dgm:prSet/>
      <dgm:spPr/>
      <dgm:t>
        <a:bodyPr/>
        <a:lstStyle/>
        <a:p>
          <a:endParaRPr lang="en-US" sz="2000" b="0">
            <a:latin typeface="Calibri"/>
            <a:cs typeface="Calibri"/>
          </a:endParaRPr>
        </a:p>
      </dgm:t>
    </dgm:pt>
    <dgm:pt modelId="{00F69439-C505-4A9F-9F8D-03F458056D96}">
      <dgm:prSet phldrT="[Text]" custT="1"/>
      <dgm:spPr/>
      <dgm:t>
        <a:bodyPr/>
        <a:lstStyle/>
        <a:p>
          <a:pPr>
            <a:lnSpc>
              <a:spcPct val="100000"/>
            </a:lnSpc>
            <a:spcAft>
              <a:spcPts val="0"/>
            </a:spcAft>
          </a:pPr>
          <a:r>
            <a:rPr lang="en-US" sz="2000" b="0" dirty="0" smtClean="0">
              <a:latin typeface="Calibri"/>
              <a:cs typeface="Calibri"/>
            </a:rPr>
            <a:t>International </a:t>
          </a:r>
        </a:p>
        <a:p>
          <a:pPr>
            <a:lnSpc>
              <a:spcPct val="100000"/>
            </a:lnSpc>
            <a:spcAft>
              <a:spcPts val="0"/>
            </a:spcAft>
          </a:pPr>
          <a:r>
            <a:rPr lang="en-US" sz="2000" b="0" dirty="0" smtClean="0">
              <a:latin typeface="Calibri"/>
              <a:cs typeface="Calibri"/>
            </a:rPr>
            <a:t>Trade </a:t>
          </a:r>
          <a:r>
            <a:rPr lang="id-ID" sz="2000" b="0" dirty="0" smtClean="0">
              <a:latin typeface="Calibri"/>
              <a:cs typeface="Calibri"/>
            </a:rPr>
            <a:t>  </a:t>
          </a:r>
          <a:r>
            <a:rPr lang="en-US" sz="2000" b="0" dirty="0" smtClean="0">
              <a:latin typeface="Calibri"/>
              <a:cs typeface="Calibri"/>
            </a:rPr>
            <a:t>Logistics</a:t>
          </a:r>
          <a:endParaRPr lang="en-US" sz="2000" b="0" dirty="0">
            <a:latin typeface="Calibri"/>
            <a:cs typeface="Calibri"/>
          </a:endParaRPr>
        </a:p>
      </dgm:t>
    </dgm:pt>
    <dgm:pt modelId="{43B833A1-371E-4041-911F-8C30192F95DA}" type="parTrans" cxnId="{B2D9F93B-7EF5-4E4E-BC28-D0581CD1C42A}">
      <dgm:prSet/>
      <dgm:spPr/>
      <dgm:t>
        <a:bodyPr/>
        <a:lstStyle/>
        <a:p>
          <a:endParaRPr lang="en-US" sz="2000" b="0">
            <a:latin typeface="Calibri"/>
            <a:cs typeface="Calibri"/>
          </a:endParaRPr>
        </a:p>
      </dgm:t>
    </dgm:pt>
    <dgm:pt modelId="{E865433F-BE1E-4CD3-8225-8E4146437B84}" type="sibTrans" cxnId="{B2D9F93B-7EF5-4E4E-BC28-D0581CD1C42A}">
      <dgm:prSet/>
      <dgm:spPr/>
      <dgm:t>
        <a:bodyPr/>
        <a:lstStyle/>
        <a:p>
          <a:endParaRPr lang="en-US" sz="2000" b="0">
            <a:latin typeface="Calibri"/>
            <a:cs typeface="Calibri"/>
          </a:endParaRPr>
        </a:p>
      </dgm:t>
    </dgm:pt>
    <dgm:pt modelId="{AD471341-AD77-49DD-9537-A3888D323D33}">
      <dgm:prSet phldrT="[Text]" custT="1"/>
      <dgm:spPr/>
      <dgm:t>
        <a:bodyPr/>
        <a:lstStyle/>
        <a:p>
          <a:pPr>
            <a:lnSpc>
              <a:spcPct val="100000"/>
            </a:lnSpc>
            <a:spcAft>
              <a:spcPts val="0"/>
            </a:spcAft>
          </a:pPr>
          <a:r>
            <a:rPr lang="en-US" sz="2000" b="0" dirty="0" smtClean="0">
              <a:latin typeface="Calibri"/>
              <a:cs typeface="Calibri"/>
            </a:rPr>
            <a:t>Inter-island Connectivity</a:t>
          </a:r>
          <a:endParaRPr lang="en-US" sz="2000" b="0" dirty="0">
            <a:latin typeface="Calibri"/>
            <a:cs typeface="Calibri"/>
          </a:endParaRPr>
        </a:p>
      </dgm:t>
    </dgm:pt>
    <dgm:pt modelId="{91EBACD9-D711-4D2B-A6E8-A712C4F9A872}" type="parTrans" cxnId="{0852597F-A414-40EF-8614-09ACD643DAFB}">
      <dgm:prSet/>
      <dgm:spPr/>
      <dgm:t>
        <a:bodyPr/>
        <a:lstStyle/>
        <a:p>
          <a:endParaRPr lang="en-US" sz="2000" b="0">
            <a:latin typeface="Calibri"/>
            <a:cs typeface="Calibri"/>
          </a:endParaRPr>
        </a:p>
      </dgm:t>
    </dgm:pt>
    <dgm:pt modelId="{1DF6262B-9F32-4667-B502-D12B56300138}" type="sibTrans" cxnId="{0852597F-A414-40EF-8614-09ACD643DAFB}">
      <dgm:prSet/>
      <dgm:spPr/>
      <dgm:t>
        <a:bodyPr/>
        <a:lstStyle/>
        <a:p>
          <a:endParaRPr lang="en-US" sz="2000" b="0">
            <a:latin typeface="Calibri"/>
            <a:cs typeface="Calibri"/>
          </a:endParaRPr>
        </a:p>
      </dgm:t>
    </dgm:pt>
    <dgm:pt modelId="{E8D2D2E2-8940-49F6-B34C-32FAF1F3386C}" type="pres">
      <dgm:prSet presAssocID="{2EA407CB-1F4F-4E47-9BB8-0F51E2563600}" presName="compositeShape" presStyleCnt="0">
        <dgm:presLayoutVars>
          <dgm:chMax val="7"/>
          <dgm:dir/>
          <dgm:resizeHandles val="exact"/>
        </dgm:presLayoutVars>
      </dgm:prSet>
      <dgm:spPr/>
      <dgm:t>
        <a:bodyPr/>
        <a:lstStyle/>
        <a:p>
          <a:endParaRPr lang="en-US"/>
        </a:p>
      </dgm:t>
    </dgm:pt>
    <dgm:pt modelId="{1E47A109-1E0C-4BC6-B23F-D52B5ECF0581}" type="pres">
      <dgm:prSet presAssocID="{6AFC326F-D3D1-47BC-87AC-4749538C7C5F}" presName="circ1" presStyleLbl="vennNode1" presStyleIdx="0" presStyleCnt="3"/>
      <dgm:spPr/>
      <dgm:t>
        <a:bodyPr/>
        <a:lstStyle/>
        <a:p>
          <a:endParaRPr lang="en-US"/>
        </a:p>
      </dgm:t>
    </dgm:pt>
    <dgm:pt modelId="{A544C1B6-2B38-46AB-B653-0DA0404575AE}" type="pres">
      <dgm:prSet presAssocID="{6AFC326F-D3D1-47BC-87AC-4749538C7C5F}" presName="circ1Tx" presStyleLbl="revTx" presStyleIdx="0" presStyleCnt="0">
        <dgm:presLayoutVars>
          <dgm:chMax val="0"/>
          <dgm:chPref val="0"/>
          <dgm:bulletEnabled val="1"/>
        </dgm:presLayoutVars>
      </dgm:prSet>
      <dgm:spPr/>
      <dgm:t>
        <a:bodyPr/>
        <a:lstStyle/>
        <a:p>
          <a:endParaRPr lang="en-US"/>
        </a:p>
      </dgm:t>
    </dgm:pt>
    <dgm:pt modelId="{A0D3821F-EBA2-4EAA-B61B-2114CA0E0466}" type="pres">
      <dgm:prSet presAssocID="{00F69439-C505-4A9F-9F8D-03F458056D96}" presName="circ2" presStyleLbl="vennNode1" presStyleIdx="1" presStyleCnt="3" custLinFactNeighborX="-506" custLinFactNeighborY="-481"/>
      <dgm:spPr/>
      <dgm:t>
        <a:bodyPr/>
        <a:lstStyle/>
        <a:p>
          <a:endParaRPr lang="en-US"/>
        </a:p>
      </dgm:t>
    </dgm:pt>
    <dgm:pt modelId="{BD5C3E81-F0EB-4420-A6B4-04968501E6E7}" type="pres">
      <dgm:prSet presAssocID="{00F69439-C505-4A9F-9F8D-03F458056D96}" presName="circ2Tx" presStyleLbl="revTx" presStyleIdx="0" presStyleCnt="0">
        <dgm:presLayoutVars>
          <dgm:chMax val="0"/>
          <dgm:chPref val="0"/>
          <dgm:bulletEnabled val="1"/>
        </dgm:presLayoutVars>
      </dgm:prSet>
      <dgm:spPr/>
      <dgm:t>
        <a:bodyPr/>
        <a:lstStyle/>
        <a:p>
          <a:endParaRPr lang="en-US"/>
        </a:p>
      </dgm:t>
    </dgm:pt>
    <dgm:pt modelId="{A840B9C9-27DF-44D2-8388-4BF7CDB03579}" type="pres">
      <dgm:prSet presAssocID="{AD471341-AD77-49DD-9537-A3888D323D33}" presName="circ3" presStyleLbl="vennNode1" presStyleIdx="2" presStyleCnt="3"/>
      <dgm:spPr/>
      <dgm:t>
        <a:bodyPr/>
        <a:lstStyle/>
        <a:p>
          <a:endParaRPr lang="en-US"/>
        </a:p>
      </dgm:t>
    </dgm:pt>
    <dgm:pt modelId="{8CBF51AD-9242-4975-B24F-9802F1D14206}" type="pres">
      <dgm:prSet presAssocID="{AD471341-AD77-49DD-9537-A3888D323D33}" presName="circ3Tx" presStyleLbl="revTx" presStyleIdx="0" presStyleCnt="0">
        <dgm:presLayoutVars>
          <dgm:chMax val="0"/>
          <dgm:chPref val="0"/>
          <dgm:bulletEnabled val="1"/>
        </dgm:presLayoutVars>
      </dgm:prSet>
      <dgm:spPr/>
      <dgm:t>
        <a:bodyPr/>
        <a:lstStyle/>
        <a:p>
          <a:endParaRPr lang="en-US"/>
        </a:p>
      </dgm:t>
    </dgm:pt>
  </dgm:ptLst>
  <dgm:cxnLst>
    <dgm:cxn modelId="{DFD995B7-0136-4D09-9C1C-A4A78132F899}" type="presOf" srcId="{00F69439-C505-4A9F-9F8D-03F458056D96}" destId="{BD5C3E81-F0EB-4420-A6B4-04968501E6E7}" srcOrd="1" destOrd="0" presId="urn:microsoft.com/office/officeart/2005/8/layout/venn1"/>
    <dgm:cxn modelId="{5D5BE875-7317-4963-B6A7-08700462470B}" srcId="{2EA407CB-1F4F-4E47-9BB8-0F51E2563600}" destId="{6AFC326F-D3D1-47BC-87AC-4749538C7C5F}" srcOrd="0" destOrd="0" parTransId="{2B0B7CC1-B4D7-4D5E-8DB6-69FED4A45815}" sibTransId="{50CFAB3F-0AE7-4A67-91BC-6A3607A7371B}"/>
    <dgm:cxn modelId="{126FADB9-F065-4332-9558-01B8C1913970}" type="presOf" srcId="{6AFC326F-D3D1-47BC-87AC-4749538C7C5F}" destId="{A544C1B6-2B38-46AB-B653-0DA0404575AE}" srcOrd="1" destOrd="0" presId="urn:microsoft.com/office/officeart/2005/8/layout/venn1"/>
    <dgm:cxn modelId="{93BBF64D-91FF-4BB0-8D5F-6D7B9850C534}" type="presOf" srcId="{6AFC326F-D3D1-47BC-87AC-4749538C7C5F}" destId="{1E47A109-1E0C-4BC6-B23F-D52B5ECF0581}" srcOrd="0" destOrd="0" presId="urn:microsoft.com/office/officeart/2005/8/layout/venn1"/>
    <dgm:cxn modelId="{FDF5AE55-E32E-4DE3-BD6A-E0AC1771644A}" type="presOf" srcId="{AD471341-AD77-49DD-9537-A3888D323D33}" destId="{A840B9C9-27DF-44D2-8388-4BF7CDB03579}" srcOrd="0" destOrd="0" presId="urn:microsoft.com/office/officeart/2005/8/layout/venn1"/>
    <dgm:cxn modelId="{14F7D1FE-E341-4E32-A714-E2C917CAF405}" type="presOf" srcId="{00F69439-C505-4A9F-9F8D-03F458056D96}" destId="{A0D3821F-EBA2-4EAA-B61B-2114CA0E0466}" srcOrd="0" destOrd="0" presId="urn:microsoft.com/office/officeart/2005/8/layout/venn1"/>
    <dgm:cxn modelId="{0852597F-A414-40EF-8614-09ACD643DAFB}" srcId="{2EA407CB-1F4F-4E47-9BB8-0F51E2563600}" destId="{AD471341-AD77-49DD-9537-A3888D323D33}" srcOrd="2" destOrd="0" parTransId="{91EBACD9-D711-4D2B-A6E8-A712C4F9A872}" sibTransId="{1DF6262B-9F32-4667-B502-D12B56300138}"/>
    <dgm:cxn modelId="{B8C8605A-607D-4022-913F-675E68721173}" type="presOf" srcId="{AD471341-AD77-49DD-9537-A3888D323D33}" destId="{8CBF51AD-9242-4975-B24F-9802F1D14206}" srcOrd="1" destOrd="0" presId="urn:microsoft.com/office/officeart/2005/8/layout/venn1"/>
    <dgm:cxn modelId="{B2D9F93B-7EF5-4E4E-BC28-D0581CD1C42A}" srcId="{2EA407CB-1F4F-4E47-9BB8-0F51E2563600}" destId="{00F69439-C505-4A9F-9F8D-03F458056D96}" srcOrd="1" destOrd="0" parTransId="{43B833A1-371E-4041-911F-8C30192F95DA}" sibTransId="{E865433F-BE1E-4CD3-8225-8E4146437B84}"/>
    <dgm:cxn modelId="{4D9DAE21-B2F0-47F5-B85E-06FB5EC3461F}" type="presOf" srcId="{2EA407CB-1F4F-4E47-9BB8-0F51E2563600}" destId="{E8D2D2E2-8940-49F6-B34C-32FAF1F3386C}" srcOrd="0" destOrd="0" presId="urn:microsoft.com/office/officeart/2005/8/layout/venn1"/>
    <dgm:cxn modelId="{5655826A-7F57-4EDD-B1D4-FE5FBB04F543}" type="presParOf" srcId="{E8D2D2E2-8940-49F6-B34C-32FAF1F3386C}" destId="{1E47A109-1E0C-4BC6-B23F-D52B5ECF0581}" srcOrd="0" destOrd="0" presId="urn:microsoft.com/office/officeart/2005/8/layout/venn1"/>
    <dgm:cxn modelId="{E39137E1-2C49-4347-8E42-06853A42DE26}" type="presParOf" srcId="{E8D2D2E2-8940-49F6-B34C-32FAF1F3386C}" destId="{A544C1B6-2B38-46AB-B653-0DA0404575AE}" srcOrd="1" destOrd="0" presId="urn:microsoft.com/office/officeart/2005/8/layout/venn1"/>
    <dgm:cxn modelId="{4ED22A47-F53D-40F6-9DED-09BC5762E594}" type="presParOf" srcId="{E8D2D2E2-8940-49F6-B34C-32FAF1F3386C}" destId="{A0D3821F-EBA2-4EAA-B61B-2114CA0E0466}" srcOrd="2" destOrd="0" presId="urn:microsoft.com/office/officeart/2005/8/layout/venn1"/>
    <dgm:cxn modelId="{14B26B05-764A-4911-98C1-5006A6015E27}" type="presParOf" srcId="{E8D2D2E2-8940-49F6-B34C-32FAF1F3386C}" destId="{BD5C3E81-F0EB-4420-A6B4-04968501E6E7}" srcOrd="3" destOrd="0" presId="urn:microsoft.com/office/officeart/2005/8/layout/venn1"/>
    <dgm:cxn modelId="{9D8C4857-FA08-45B1-B680-8516268A6C42}" type="presParOf" srcId="{E8D2D2E2-8940-49F6-B34C-32FAF1F3386C}" destId="{A840B9C9-27DF-44D2-8388-4BF7CDB03579}" srcOrd="4" destOrd="0" presId="urn:microsoft.com/office/officeart/2005/8/layout/venn1"/>
    <dgm:cxn modelId="{340B490F-F59E-4955-B7F0-BAFA4C50C8E3}" type="presParOf" srcId="{E8D2D2E2-8940-49F6-B34C-32FAF1F3386C}" destId="{8CBF51AD-9242-4975-B24F-9802F1D14206}" srcOrd="5"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47A109-1E0C-4BC6-B23F-D52B5ECF0581}">
      <dsp:nvSpPr>
        <dsp:cNvPr id="0" name=""/>
        <dsp:cNvSpPr/>
      </dsp:nvSpPr>
      <dsp:spPr>
        <a:xfrm>
          <a:off x="864490" y="112442"/>
          <a:ext cx="2326387" cy="2326387"/>
        </a:xfrm>
        <a:prstGeom prst="ellipse">
          <a:avLst/>
        </a:prstGeom>
        <a:solidFill>
          <a:schemeClr val="accent1">
            <a:lumMod val="90000"/>
          </a:schemeClr>
        </a:solidFill>
        <a:ln w="26425" cap="flat" cmpd="sng" algn="ctr">
          <a:solidFill>
            <a:schemeClr val="accent3">
              <a:shade val="50000"/>
            </a:schemeClr>
          </a:solidFill>
          <a:prstDash val="solid"/>
        </a:ln>
        <a:effectLst/>
      </dsp:spPr>
      <dsp:style>
        <a:lnRef idx="2">
          <a:schemeClr val="accent3">
            <a:shade val="50000"/>
          </a:schemeClr>
        </a:lnRef>
        <a:fillRef idx="1">
          <a:schemeClr val="accent3"/>
        </a:fillRef>
        <a:effectRef idx="0">
          <a:schemeClr val="accent3"/>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ts val="0"/>
            </a:spcAft>
          </a:pPr>
          <a:r>
            <a:rPr lang="en-US" sz="2000" b="0" kern="1200" dirty="0" smtClean="0">
              <a:latin typeface="Calibri"/>
              <a:cs typeface="Calibri"/>
            </a:rPr>
            <a:t>Intra-island Connectivity</a:t>
          </a:r>
          <a:endParaRPr lang="en-US" sz="2000" b="0" kern="1200" dirty="0">
            <a:latin typeface="Calibri"/>
            <a:cs typeface="Calibri"/>
          </a:endParaRPr>
        </a:p>
      </dsp:txBody>
      <dsp:txXfrm>
        <a:off x="1174675" y="519559"/>
        <a:ext cx="1706017" cy="1046874"/>
      </dsp:txXfrm>
    </dsp:sp>
    <dsp:sp modelId="{A0D3821F-EBA2-4EAA-B61B-2114CA0E0466}">
      <dsp:nvSpPr>
        <dsp:cNvPr id="0" name=""/>
        <dsp:cNvSpPr/>
      </dsp:nvSpPr>
      <dsp:spPr>
        <a:xfrm>
          <a:off x="1692156" y="1555244"/>
          <a:ext cx="2326387" cy="2326387"/>
        </a:xfrm>
        <a:prstGeom prst="ellipse">
          <a:avLst/>
        </a:prstGeom>
        <a:solidFill>
          <a:schemeClr val="accent5">
            <a:alpha val="50000"/>
            <a:hueOff val="-4261304"/>
            <a:satOff val="5079"/>
            <a:lumOff val="4117"/>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100000"/>
            </a:lnSpc>
            <a:spcBef>
              <a:spcPct val="0"/>
            </a:spcBef>
            <a:spcAft>
              <a:spcPts val="0"/>
            </a:spcAft>
          </a:pPr>
          <a:r>
            <a:rPr lang="en-US" sz="2000" b="0" kern="1200" dirty="0" smtClean="0">
              <a:latin typeface="Calibri"/>
              <a:cs typeface="Calibri"/>
            </a:rPr>
            <a:t>International </a:t>
          </a:r>
        </a:p>
        <a:p>
          <a:pPr lvl="0" algn="ctr" defTabSz="889000">
            <a:lnSpc>
              <a:spcPct val="100000"/>
            </a:lnSpc>
            <a:spcBef>
              <a:spcPct val="0"/>
            </a:spcBef>
            <a:spcAft>
              <a:spcPts val="0"/>
            </a:spcAft>
          </a:pPr>
          <a:r>
            <a:rPr lang="en-US" sz="2000" b="0" kern="1200" dirty="0" smtClean="0">
              <a:latin typeface="Calibri"/>
              <a:cs typeface="Calibri"/>
            </a:rPr>
            <a:t>Trade </a:t>
          </a:r>
          <a:r>
            <a:rPr lang="id-ID" sz="2000" b="0" kern="1200" dirty="0" smtClean="0">
              <a:latin typeface="Calibri"/>
              <a:cs typeface="Calibri"/>
            </a:rPr>
            <a:t>  </a:t>
          </a:r>
          <a:r>
            <a:rPr lang="en-US" sz="2000" b="0" kern="1200" dirty="0" smtClean="0">
              <a:latin typeface="Calibri"/>
              <a:cs typeface="Calibri"/>
            </a:rPr>
            <a:t>Logistics</a:t>
          </a:r>
          <a:endParaRPr lang="en-US" sz="2000" b="0" kern="1200" dirty="0">
            <a:latin typeface="Calibri"/>
            <a:cs typeface="Calibri"/>
          </a:endParaRPr>
        </a:p>
      </dsp:txBody>
      <dsp:txXfrm>
        <a:off x="2403643" y="2156227"/>
        <a:ext cx="1395832" cy="1279512"/>
      </dsp:txXfrm>
    </dsp:sp>
    <dsp:sp modelId="{A840B9C9-27DF-44D2-8388-4BF7CDB03579}">
      <dsp:nvSpPr>
        <dsp:cNvPr id="0" name=""/>
        <dsp:cNvSpPr/>
      </dsp:nvSpPr>
      <dsp:spPr>
        <a:xfrm>
          <a:off x="25052" y="1566433"/>
          <a:ext cx="2326387" cy="2326387"/>
        </a:xfrm>
        <a:prstGeom prst="ellipse">
          <a:avLst/>
        </a:prstGeom>
        <a:solidFill>
          <a:schemeClr val="accent5">
            <a:alpha val="50000"/>
            <a:hueOff val="-8522608"/>
            <a:satOff val="10158"/>
            <a:lumOff val="8235"/>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889000">
            <a:lnSpc>
              <a:spcPct val="100000"/>
            </a:lnSpc>
            <a:spcBef>
              <a:spcPct val="0"/>
            </a:spcBef>
            <a:spcAft>
              <a:spcPts val="0"/>
            </a:spcAft>
          </a:pPr>
          <a:r>
            <a:rPr lang="en-US" sz="2000" b="0" kern="1200" dirty="0" smtClean="0">
              <a:latin typeface="Calibri"/>
              <a:cs typeface="Calibri"/>
            </a:rPr>
            <a:t>Inter-island Connectivity</a:t>
          </a:r>
          <a:endParaRPr lang="en-US" sz="2000" b="0" kern="1200" dirty="0">
            <a:latin typeface="Calibri"/>
            <a:cs typeface="Calibri"/>
          </a:endParaRPr>
        </a:p>
      </dsp:txBody>
      <dsp:txXfrm>
        <a:off x="244120" y="2167417"/>
        <a:ext cx="1395832" cy="1279512"/>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1540" y="1371601"/>
            <a:ext cx="1020318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891540" y="3505200"/>
            <a:ext cx="832104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9D6FD-C7BA-42DA-A923-E59631CC3711}" type="slidenum">
              <a:rPr lang="en-US" smtClean="0"/>
              <a:pPr/>
              <a:t>‹#›</a:t>
            </a:fld>
            <a:endParaRPr lang="en-US"/>
          </a:p>
        </p:txBody>
      </p:sp>
      <p:cxnSp>
        <p:nvCxnSpPr>
          <p:cNvPr id="8" name="Straight Connector 7"/>
          <p:cNvCxnSpPr/>
          <p:nvPr/>
        </p:nvCxnSpPr>
        <p:spPr>
          <a:xfrm>
            <a:off x="891540" y="3398520"/>
            <a:ext cx="102031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9D6FD-C7BA-42DA-A923-E59631CC371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39007" y="2362201"/>
            <a:ext cx="1010412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939007" y="4626865"/>
            <a:ext cx="1010412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9D6FD-C7BA-42DA-A923-E59631CC3711}" type="slidenum">
              <a:rPr lang="en-US" smtClean="0"/>
              <a:pPr/>
              <a:t>‹#›</a:t>
            </a:fld>
            <a:endParaRPr lang="en-US"/>
          </a:p>
        </p:txBody>
      </p:sp>
      <p:cxnSp>
        <p:nvCxnSpPr>
          <p:cNvPr id="7" name="Straight Connector 6"/>
          <p:cNvCxnSpPr/>
          <p:nvPr/>
        </p:nvCxnSpPr>
        <p:spPr>
          <a:xfrm>
            <a:off x="950976" y="4599432"/>
            <a:ext cx="102031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94360" y="1673352"/>
            <a:ext cx="525018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42660" y="1673352"/>
            <a:ext cx="525018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9D6FD-C7BA-42DA-A923-E59631CC371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594360" y="1676400"/>
            <a:ext cx="5111496"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94360" y="2438400"/>
            <a:ext cx="511149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1344" y="1676400"/>
            <a:ext cx="5111496"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1344" y="2438400"/>
            <a:ext cx="511149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89D6FD-C7BA-42DA-A923-E59631CC3711}" type="slidenum">
              <a:rPr lang="en-US" smtClean="0"/>
              <a:pPr/>
              <a:t>‹#›</a:t>
            </a:fld>
            <a:endParaRPr lang="en-US"/>
          </a:p>
        </p:txBody>
      </p:sp>
      <p:cxnSp>
        <p:nvCxnSpPr>
          <p:cNvPr id="11" name="Straight Connector 10"/>
          <p:cNvCxnSpPr/>
          <p:nvPr/>
        </p:nvCxnSpPr>
        <p:spPr>
          <a:xfrm rot="5400000">
            <a:off x="3589536" y="4045704"/>
            <a:ext cx="4709160" cy="1032"/>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89D6FD-C7BA-42DA-A923-E59631CC371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89D6FD-C7BA-42DA-A923-E59631CC371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792080"/>
            <a:ext cx="2781605"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863340" y="792080"/>
            <a:ext cx="74295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4361" y="2130553"/>
            <a:ext cx="2781605"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9D6FD-C7BA-42DA-A923-E59631CC3711}" type="slidenum">
              <a:rPr lang="en-US" smtClean="0"/>
              <a:pPr/>
              <a:t>‹#›</a:t>
            </a:fld>
            <a:endParaRPr lang="en-US"/>
          </a:p>
        </p:txBody>
      </p:sp>
      <p:cxnSp>
        <p:nvCxnSpPr>
          <p:cNvPr id="9" name="Straight Connector 8"/>
          <p:cNvCxnSpPr/>
          <p:nvPr/>
        </p:nvCxnSpPr>
        <p:spPr>
          <a:xfrm rot="5400000">
            <a:off x="819625" y="3579968"/>
            <a:ext cx="5577840" cy="206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4360" y="792480"/>
            <a:ext cx="2785484"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3716193" y="838201"/>
            <a:ext cx="7675707"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94360" y="2133600"/>
            <a:ext cx="2781605"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89D6FD-C7BA-42DA-A923-E59631CC3711}"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9D6FD-C7BA-42DA-A923-E59631CC371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8220" y="609600"/>
            <a:ext cx="267462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94360" y="609600"/>
            <a:ext cx="782574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59E270C-9C9D-49CB-AA64-99F968D46322}" type="datetimeFigureOut">
              <a:rPr lang="en-US" smtClean="0"/>
              <a:pPr/>
              <a:t>11/30/2017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89D6FD-C7BA-42DA-A923-E59631CC371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118872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4360" y="533400"/>
            <a:ext cx="1069848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94360" y="1600200"/>
            <a:ext cx="1069848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118872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594360" y="18288"/>
            <a:ext cx="3764280" cy="329184"/>
          </a:xfrm>
          <a:prstGeom prst="rect">
            <a:avLst/>
          </a:prstGeom>
        </p:spPr>
        <p:txBody>
          <a:bodyPr vert="horz" lIns="91440" tIns="45720" rIns="91440" bIns="45720" rtlCol="0" anchor="ctr"/>
          <a:lstStyle>
            <a:lvl1pPr algn="l">
              <a:defRPr sz="1200">
                <a:solidFill>
                  <a:srgbClr val="FFFFFF"/>
                </a:solidFill>
              </a:defRPr>
            </a:lvl1pPr>
          </a:lstStyle>
          <a:p>
            <a:fld id="{459E270C-9C9D-49CB-AA64-99F968D46322}" type="datetimeFigureOut">
              <a:rPr lang="en-US" smtClean="0"/>
              <a:pPr/>
              <a:t>11/30/2017</a:t>
            </a:fld>
            <a:endParaRPr lang="en-US"/>
          </a:p>
        </p:txBody>
      </p:sp>
      <p:sp>
        <p:nvSpPr>
          <p:cNvPr id="5" name="Footer Placeholder 4"/>
          <p:cNvSpPr>
            <a:spLocks noGrp="1"/>
          </p:cNvSpPr>
          <p:nvPr>
            <p:ph type="ftr" sz="quarter" idx="3"/>
          </p:nvPr>
        </p:nvSpPr>
        <p:spPr>
          <a:xfrm>
            <a:off x="4457700" y="18288"/>
            <a:ext cx="534924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9906000" y="18288"/>
            <a:ext cx="1386840" cy="329184"/>
          </a:xfrm>
          <a:prstGeom prst="rect">
            <a:avLst/>
          </a:prstGeom>
        </p:spPr>
        <p:txBody>
          <a:bodyPr vert="horz" lIns="91440" tIns="45720" rIns="91440" bIns="45720" rtlCol="0" anchor="ctr"/>
          <a:lstStyle>
            <a:lvl1pPr algn="l">
              <a:defRPr sz="1400" b="1">
                <a:solidFill>
                  <a:srgbClr val="FFFFFF"/>
                </a:solidFill>
              </a:defRPr>
            </a:lvl1pPr>
          </a:lstStyle>
          <a:p>
            <a:fld id="{1189D6FD-C7BA-42DA-A923-E59631CC3711}"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907474"/>
            <a:ext cx="11125200" cy="1927225"/>
          </a:xfrm>
        </p:spPr>
        <p:txBody>
          <a:bodyPr/>
          <a:lstStyle/>
          <a:p>
            <a:r>
              <a:rPr lang="id-ID" sz="2000" cap="none" dirty="0" smtClean="0">
                <a:latin typeface="Franklin Gothic Book" pitchFamily="34" charset="0"/>
              </a:rPr>
              <a:t>TRANSPORTATION AND LOGISTIK OUTLOOK 2018</a:t>
            </a:r>
            <a:endParaRPr lang="en-US" sz="2000" cap="none" dirty="0">
              <a:latin typeface="Franklin Gothic Book" pitchFamily="34" charset="0"/>
            </a:endParaRPr>
          </a:p>
        </p:txBody>
      </p:sp>
      <p:sp>
        <p:nvSpPr>
          <p:cNvPr id="3" name="Subtitle 2"/>
          <p:cNvSpPr>
            <a:spLocks noGrp="1"/>
          </p:cNvSpPr>
          <p:nvPr>
            <p:ph type="subTitle" idx="1"/>
          </p:nvPr>
        </p:nvSpPr>
        <p:spPr>
          <a:xfrm>
            <a:off x="3413760" y="6400800"/>
            <a:ext cx="8321040" cy="1752600"/>
          </a:xfrm>
        </p:spPr>
        <p:txBody>
          <a:bodyPr>
            <a:normAutofit/>
          </a:bodyPr>
          <a:lstStyle/>
          <a:p>
            <a:pPr algn="r"/>
            <a:r>
              <a:rPr lang="id-ID" sz="1600" b="1" dirty="0" smtClean="0">
                <a:latin typeface="Franklin Gothic Book" pitchFamily="34" charset="0"/>
              </a:rPr>
              <a:t>Jakarta, 29</a:t>
            </a:r>
            <a:r>
              <a:rPr lang="en-US" sz="1600" b="1" dirty="0" smtClean="0">
                <a:latin typeface="Franklin Gothic Book" pitchFamily="34" charset="0"/>
              </a:rPr>
              <a:t> </a:t>
            </a:r>
            <a:r>
              <a:rPr lang="id-ID" sz="1600" b="1" dirty="0" smtClean="0">
                <a:latin typeface="Franklin Gothic Book" pitchFamily="34" charset="0"/>
              </a:rPr>
              <a:t>Novemb</a:t>
            </a:r>
            <a:r>
              <a:rPr lang="en-US" sz="1600" b="1" dirty="0" err="1" smtClean="0">
                <a:latin typeface="Franklin Gothic Book" pitchFamily="34" charset="0"/>
              </a:rPr>
              <a:t>er</a:t>
            </a:r>
            <a:r>
              <a:rPr lang="en-US" sz="1600" b="1" dirty="0" smtClean="0">
                <a:latin typeface="Franklin Gothic Book" pitchFamily="34" charset="0"/>
              </a:rPr>
              <a:t> 2017</a:t>
            </a:r>
            <a:endParaRPr lang="en-US" sz="1600" b="1" dirty="0">
              <a:latin typeface="Franklin Gothic Book" pitchFamily="34" charset="0"/>
            </a:endParaRPr>
          </a:p>
        </p:txBody>
      </p:sp>
      <p:sp>
        <p:nvSpPr>
          <p:cNvPr id="4" name="Rectangle 3"/>
          <p:cNvSpPr/>
          <p:nvPr/>
        </p:nvSpPr>
        <p:spPr>
          <a:xfrm>
            <a:off x="2415540" y="1323022"/>
            <a:ext cx="6880860" cy="369332"/>
          </a:xfrm>
          <a:prstGeom prst="rect">
            <a:avLst/>
          </a:prstGeom>
        </p:spPr>
        <p:txBody>
          <a:bodyPr wrap="square">
            <a:spAutoFit/>
          </a:bodyPr>
          <a:lstStyle/>
          <a:p>
            <a:pPr algn="ctr"/>
            <a:r>
              <a:rPr lang="id-ID" b="1" spc="-100" dirty="0" smtClean="0">
                <a:latin typeface="Cambria" pitchFamily="18" charset="0"/>
                <a:ea typeface="+mj-ea"/>
                <a:cs typeface="Calibri" pitchFamily="34" charset="0"/>
              </a:rPr>
              <a:t>KEMENTERIAN KOORDINATOR BIDANG PEREKONOMIAN</a:t>
            </a:r>
            <a:endParaRPr lang="en-US" b="1" spc="-100" dirty="0">
              <a:latin typeface="Cambria" pitchFamily="18" charset="0"/>
              <a:ea typeface="+mj-ea"/>
              <a:cs typeface="Calibri" pitchFamily="34" charset="0"/>
            </a:endParaRPr>
          </a:p>
        </p:txBody>
      </p:sp>
      <p:pic>
        <p:nvPicPr>
          <p:cNvPr id="5" name="Picture 2" descr="G:\Kantor AK\Gambar\Logo Garuda 1024 X 1113.pn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436870" y="404588"/>
            <a:ext cx="838200" cy="911051"/>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2160270" y="4688841"/>
            <a:ext cx="7391400" cy="1138773"/>
          </a:xfrm>
          <a:prstGeom prst="rect">
            <a:avLst/>
          </a:prstGeom>
          <a:noFill/>
        </p:spPr>
        <p:txBody>
          <a:bodyPr wrap="square" rtlCol="0">
            <a:spAutoFit/>
          </a:bodyPr>
          <a:lstStyle/>
          <a:p>
            <a:pPr algn="ctr"/>
            <a:r>
              <a:rPr lang="id-ID" sz="2000" dirty="0" smtClean="0">
                <a:latin typeface="Franklin Gothic Book" pitchFamily="34" charset="0"/>
              </a:rPr>
              <a:t>Oleh: </a:t>
            </a:r>
          </a:p>
          <a:p>
            <a:pPr algn="ctr"/>
            <a:r>
              <a:rPr lang="id-ID" sz="2400" dirty="0" smtClean="0">
                <a:latin typeface="Franklin Gothic Book" pitchFamily="34" charset="0"/>
              </a:rPr>
              <a:t>Deputi Bidang Koordinasi Percepatan Infrastruktur dan Pengembangan Wilayah</a:t>
            </a:r>
            <a:endParaRPr lang="en-US" sz="2400" dirty="0">
              <a:latin typeface="Franklin Gothic Book" pitchFamily="34" charset="0"/>
            </a:endParaRPr>
          </a:p>
        </p:txBody>
      </p:sp>
      <p:sp>
        <p:nvSpPr>
          <p:cNvPr id="6" name="Rectangle 5"/>
          <p:cNvSpPr/>
          <p:nvPr/>
        </p:nvSpPr>
        <p:spPr>
          <a:xfrm>
            <a:off x="762000" y="2383620"/>
            <a:ext cx="10444160" cy="1077218"/>
          </a:xfrm>
          <a:prstGeom prst="rect">
            <a:avLst/>
          </a:prstGeom>
        </p:spPr>
        <p:txBody>
          <a:bodyPr wrap="square">
            <a:spAutoFit/>
          </a:bodyPr>
          <a:lstStyle/>
          <a:p>
            <a:r>
              <a:rPr lang="id-ID" sz="3200" b="1" dirty="0" smtClean="0">
                <a:latin typeface="Franklin Gothic Book" pitchFamily="34" charset="0"/>
              </a:rPr>
              <a:t>PENGATURAN DI BIDANG TRANSPORTASI LOGISTIK DALAM MEWUJUDKAN SISTEM TRANSPORTASI NASIONAL</a:t>
            </a:r>
            <a:endParaRPr lang="id-ID" sz="3200" b="1" dirty="0">
              <a:latin typeface="Franklin Gothic Book" pitchFamily="34" charset="0"/>
            </a:endParaRPr>
          </a:p>
        </p:txBody>
      </p:sp>
    </p:spTree>
    <p:extLst>
      <p:ext uri="{BB962C8B-B14F-4D97-AF65-F5344CB8AC3E}">
        <p14:creationId xmlns:p14="http://schemas.microsoft.com/office/powerpoint/2010/main" xmlns="" val="12989108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9912" y="-30532"/>
            <a:ext cx="10518227" cy="411162"/>
          </a:xfrm>
        </p:spPr>
        <p:txBody>
          <a:bodyPr>
            <a:normAutofit fontScale="90000"/>
          </a:bodyPr>
          <a:lstStyle/>
          <a:p>
            <a:r>
              <a:rPr lang="id-ID" sz="2400" b="1" dirty="0" smtClean="0"/>
              <a:t>LOGISTIK</a:t>
            </a:r>
            <a:endParaRPr lang="en-US" sz="1600" b="1" dirty="0"/>
          </a:p>
        </p:txBody>
      </p:sp>
      <p:sp>
        <p:nvSpPr>
          <p:cNvPr id="6" name="object 74"/>
          <p:cNvSpPr/>
          <p:nvPr/>
        </p:nvSpPr>
        <p:spPr>
          <a:xfrm>
            <a:off x="184636" y="725079"/>
            <a:ext cx="2887482" cy="341465"/>
          </a:xfrm>
          <a:custGeom>
            <a:avLst/>
            <a:gdLst/>
            <a:ahLst/>
            <a:cxnLst/>
            <a:rect l="l" t="t" r="r" b="b"/>
            <a:pathLst>
              <a:path w="2045970" h="182244">
                <a:moveTo>
                  <a:pt x="2045748" y="0"/>
                </a:moveTo>
                <a:lnTo>
                  <a:pt x="99046" y="0"/>
                </a:lnTo>
                <a:lnTo>
                  <a:pt x="0" y="182068"/>
                </a:lnTo>
                <a:lnTo>
                  <a:pt x="1946714" y="182068"/>
                </a:lnTo>
                <a:lnTo>
                  <a:pt x="2045748" y="0"/>
                </a:lnTo>
                <a:close/>
              </a:path>
            </a:pathLst>
          </a:custGeom>
          <a:solidFill>
            <a:srgbClr val="5E5E5E"/>
          </a:solidFill>
        </p:spPr>
        <p:txBody>
          <a:bodyPr wrap="square" lIns="0" tIns="0" rIns="0" bIns="0" rtlCol="0"/>
          <a:lstStyle/>
          <a:p>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33902" y="605444"/>
            <a:ext cx="613756" cy="613756"/>
          </a:xfrm>
          <a:prstGeom prst="rect">
            <a:avLst/>
          </a:prstGeom>
        </p:spPr>
      </p:pic>
      <p:sp>
        <p:nvSpPr>
          <p:cNvPr id="8" name="TextBox 7"/>
          <p:cNvSpPr txBox="1"/>
          <p:nvPr/>
        </p:nvSpPr>
        <p:spPr>
          <a:xfrm>
            <a:off x="769592" y="699585"/>
            <a:ext cx="3084723" cy="369332"/>
          </a:xfrm>
          <a:prstGeom prst="rect">
            <a:avLst/>
          </a:prstGeom>
          <a:noFill/>
        </p:spPr>
        <p:txBody>
          <a:bodyPr wrap="square" rtlCol="0">
            <a:spAutoFit/>
          </a:bodyPr>
          <a:lstStyle/>
          <a:p>
            <a:r>
              <a:rPr lang="id-ID" dirty="0" smtClean="0">
                <a:solidFill>
                  <a:schemeClr val="bg1"/>
                </a:solidFill>
              </a:rPr>
              <a:t>Definisi Logistik</a:t>
            </a:r>
            <a:endParaRPr lang="id-ID" dirty="0">
              <a:solidFill>
                <a:schemeClr val="bg1"/>
              </a:solidFill>
            </a:endParaRPr>
          </a:p>
        </p:txBody>
      </p:sp>
      <p:sp>
        <p:nvSpPr>
          <p:cNvPr id="9" name="Rounded Rectangle 8"/>
          <p:cNvSpPr/>
          <p:nvPr/>
        </p:nvSpPr>
        <p:spPr>
          <a:xfrm>
            <a:off x="494696" y="1210047"/>
            <a:ext cx="10556929" cy="946743"/>
          </a:xfrm>
          <a:prstGeom prst="round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just"/>
            <a:r>
              <a:rPr lang="id-ID" sz="1600" dirty="0"/>
              <a:t>Logistik dalam cetak biru </a:t>
            </a:r>
            <a:r>
              <a:rPr lang="id-ID" sz="1600" b="1" dirty="0"/>
              <a:t>Penataan Dan Pengembangan Sektor Logistik Indonesia (2008) </a:t>
            </a:r>
            <a:r>
              <a:rPr lang="id-ID" sz="1600" dirty="0"/>
              <a:t>secara sederhana, dapat didefinisikan sebagai penyediaan suatu barang yang dibutuhkan yang pengadaannya dapat dilakukan langsung oleh pihak yang membutuhkan atau dilakukan oleh pihak lain. </a:t>
            </a:r>
            <a:endParaRPr lang="en-US" sz="1600" dirty="0"/>
          </a:p>
        </p:txBody>
      </p:sp>
      <p:sp>
        <p:nvSpPr>
          <p:cNvPr id="10" name="object 74"/>
          <p:cNvSpPr/>
          <p:nvPr/>
        </p:nvSpPr>
        <p:spPr>
          <a:xfrm>
            <a:off x="217536" y="3504919"/>
            <a:ext cx="5111207" cy="343838"/>
          </a:xfrm>
          <a:custGeom>
            <a:avLst/>
            <a:gdLst/>
            <a:ahLst/>
            <a:cxnLst/>
            <a:rect l="l" t="t" r="r" b="b"/>
            <a:pathLst>
              <a:path w="2045970" h="182244">
                <a:moveTo>
                  <a:pt x="2045748" y="0"/>
                </a:moveTo>
                <a:lnTo>
                  <a:pt x="99046" y="0"/>
                </a:lnTo>
                <a:lnTo>
                  <a:pt x="0" y="182068"/>
                </a:lnTo>
                <a:lnTo>
                  <a:pt x="1946714" y="182068"/>
                </a:lnTo>
                <a:lnTo>
                  <a:pt x="2045748" y="0"/>
                </a:lnTo>
                <a:close/>
              </a:path>
            </a:pathLst>
          </a:custGeom>
          <a:solidFill>
            <a:srgbClr val="5E5E5E"/>
          </a:solidFill>
        </p:spPr>
        <p:txBody>
          <a:bodyPr wrap="square" lIns="0" tIns="0" rIns="0" bIns="0" rtlCol="0"/>
          <a:lstStyle/>
          <a:p>
            <a:endParaRPr/>
          </a:p>
        </p:txBody>
      </p:sp>
      <p:sp>
        <p:nvSpPr>
          <p:cNvPr id="11" name="TextBox 10"/>
          <p:cNvSpPr txBox="1"/>
          <p:nvPr/>
        </p:nvSpPr>
        <p:spPr>
          <a:xfrm>
            <a:off x="802493" y="3479425"/>
            <a:ext cx="4881963" cy="369332"/>
          </a:xfrm>
          <a:prstGeom prst="rect">
            <a:avLst/>
          </a:prstGeom>
          <a:noFill/>
        </p:spPr>
        <p:txBody>
          <a:bodyPr wrap="square" rtlCol="0">
            <a:spAutoFit/>
          </a:bodyPr>
          <a:lstStyle/>
          <a:p>
            <a:r>
              <a:rPr lang="id-ID" dirty="0" smtClean="0">
                <a:solidFill>
                  <a:schemeClr val="bg1"/>
                </a:solidFill>
              </a:rPr>
              <a:t>Definisi Supply Chain Management</a:t>
            </a:r>
            <a:endParaRPr lang="id-ID" dirty="0">
              <a:solidFill>
                <a:schemeClr val="bg1"/>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90081" y="3421931"/>
            <a:ext cx="538404" cy="538404"/>
          </a:xfrm>
          <a:prstGeom prst="rect">
            <a:avLst/>
          </a:prstGeom>
        </p:spPr>
      </p:pic>
      <p:sp>
        <p:nvSpPr>
          <p:cNvPr id="13" name="Rounded Rectangle 12"/>
          <p:cNvSpPr/>
          <p:nvPr/>
        </p:nvSpPr>
        <p:spPr>
          <a:xfrm>
            <a:off x="482388" y="2239503"/>
            <a:ext cx="10556929" cy="1099841"/>
          </a:xfrm>
          <a:prstGeom prst="roundRect">
            <a:avLst/>
          </a:prstGeom>
          <a:solidFill>
            <a:schemeClr val="bg1">
              <a:lumMod val="6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just">
              <a:spcBef>
                <a:spcPct val="20000"/>
              </a:spcBef>
              <a:buClr>
                <a:schemeClr val="tx1"/>
              </a:buClr>
              <a:buSzPct val="70000"/>
            </a:pPr>
            <a:r>
              <a:rPr lang="id-ID" altLang="en-US" sz="1600" dirty="0" smtClean="0">
                <a:ea typeface="Verdana" panose="020B0604030504040204" pitchFamily="34" charset="0"/>
                <a:cs typeface="Verdana" panose="020B0604030504040204" pitchFamily="34" charset="0"/>
              </a:rPr>
              <a:t>Logistik merupakan bagian </a:t>
            </a:r>
            <a:r>
              <a:rPr lang="id-ID" altLang="en-US" sz="1600" dirty="0">
                <a:ea typeface="Verdana" panose="020B0604030504040204" pitchFamily="34" charset="0"/>
                <a:cs typeface="Verdana" panose="020B0604030504040204" pitchFamily="34" charset="0"/>
              </a:rPr>
              <a:t>dari proses </a:t>
            </a:r>
            <a:r>
              <a:rPr lang="id-ID" altLang="en-US" sz="1600" i="1" dirty="0">
                <a:ea typeface="Verdana" panose="020B0604030504040204" pitchFamily="34" charset="0"/>
                <a:cs typeface="Verdana" panose="020B0604030504040204" pitchFamily="34" charset="0"/>
              </a:rPr>
              <a:t>supply chain management </a:t>
            </a:r>
            <a:r>
              <a:rPr lang="id-ID" altLang="en-US" sz="1600" dirty="0">
                <a:ea typeface="Verdana" panose="020B0604030504040204" pitchFamily="34" charset="0"/>
                <a:cs typeface="Verdana" panose="020B0604030504040204" pitchFamily="34" charset="0"/>
              </a:rPr>
              <a:t>yang secara utuh didefinisikan sebagai suatu proses dalam merencanakan, mengimplementasikan, dan memantau efisiensi dan efektivitas aliran dan penyimpanan barang, layanan dan informasi yang terkait dari titik asal menuju titik tujuan barang dalam tujuannya untuk memenuhi kebutuhan pengguna </a:t>
            </a:r>
            <a:r>
              <a:rPr lang="id-ID" altLang="en-US" sz="1600" b="1" dirty="0">
                <a:ea typeface="Verdana" panose="020B0604030504040204" pitchFamily="34" charset="0"/>
                <a:cs typeface="Verdana" panose="020B0604030504040204" pitchFamily="34" charset="0"/>
              </a:rPr>
              <a:t>(</a:t>
            </a:r>
            <a:r>
              <a:rPr lang="en-US" altLang="en-US" sz="1600" b="1" dirty="0">
                <a:ea typeface="Verdana" panose="020B0604030504040204" pitchFamily="34" charset="0"/>
                <a:cs typeface="Verdana" panose="020B0604030504040204" pitchFamily="34" charset="0"/>
              </a:rPr>
              <a:t>T</a:t>
            </a:r>
            <a:r>
              <a:rPr lang="id-ID" altLang="en-US" sz="1600" b="1" dirty="0">
                <a:ea typeface="Verdana" panose="020B0604030504040204" pitchFamily="34" charset="0"/>
                <a:cs typeface="Verdana" panose="020B0604030504040204" pitchFamily="34" charset="0"/>
              </a:rPr>
              <a:t>he Council of Logistics Management, 2001)</a:t>
            </a:r>
            <a:r>
              <a:rPr lang="en-US" altLang="en-US" sz="1600" b="1" dirty="0">
                <a:ea typeface="Verdana" panose="020B0604030504040204" pitchFamily="34" charset="0"/>
                <a:cs typeface="Verdana" panose="020B0604030504040204" pitchFamily="34" charset="0"/>
              </a:rPr>
              <a:t>.</a:t>
            </a:r>
            <a:endParaRPr lang="id-ID" altLang="en-US" sz="1600" b="1" i="1" dirty="0">
              <a:ea typeface="Verdana" panose="020B0604030504040204" pitchFamily="34" charset="0"/>
              <a:cs typeface="Verdana" panose="020B0604030504040204" pitchFamily="34" charset="0"/>
            </a:endParaRPr>
          </a:p>
        </p:txBody>
      </p:sp>
      <p:sp>
        <p:nvSpPr>
          <p:cNvPr id="14" name="Rounded Rectangle 13"/>
          <p:cNvSpPr/>
          <p:nvPr/>
        </p:nvSpPr>
        <p:spPr>
          <a:xfrm>
            <a:off x="482388" y="3893686"/>
            <a:ext cx="10556929" cy="1411268"/>
          </a:xfrm>
          <a:prstGeom prst="roundRect">
            <a:avLst/>
          </a:prstGeom>
          <a:solidFill>
            <a:schemeClr val="bg1">
              <a:lumMod val="8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just"/>
            <a:r>
              <a:rPr lang="id-ID" altLang="en-US" sz="1600" b="1" i="1" dirty="0">
                <a:ea typeface="Verdana" panose="020B0604030504040204" pitchFamily="34" charset="0"/>
                <a:cs typeface="Verdana" panose="020B0604030504040204" pitchFamily="34" charset="0"/>
              </a:rPr>
              <a:t>Supply Chain Management (SCM) </a:t>
            </a:r>
            <a:r>
              <a:rPr lang="id-ID" altLang="en-US" sz="1600" dirty="0">
                <a:ea typeface="Verdana" panose="020B0604030504040204" pitchFamily="34" charset="0"/>
                <a:cs typeface="Verdana" panose="020B0604030504040204" pitchFamily="34" charset="0"/>
              </a:rPr>
              <a:t>merupakan proses perencanaan dan pengelolaan seluruh aktivitas dalam penyediaan, pengadaan, pengolahan dan seluruh aktivitas dalam  manajemen logistik, termasuk komponen koordinasi dan kolaborasi dengan </a:t>
            </a:r>
            <a:r>
              <a:rPr lang="id-ID" altLang="en-US" sz="1600" i="1" dirty="0">
                <a:ea typeface="Verdana" panose="020B0604030504040204" pitchFamily="34" charset="0"/>
                <a:cs typeface="Verdana" panose="020B0604030504040204" pitchFamily="34" charset="0"/>
              </a:rPr>
              <a:t>supplier, distributor, third party service providers</a:t>
            </a:r>
            <a:r>
              <a:rPr lang="id-ID" altLang="en-US" sz="1600" dirty="0">
                <a:ea typeface="Verdana" panose="020B0604030504040204" pitchFamily="34" charset="0"/>
                <a:cs typeface="Verdana" panose="020B0604030504040204" pitchFamily="34" charset="0"/>
              </a:rPr>
              <a:t>,</a:t>
            </a:r>
            <a:r>
              <a:rPr lang="id-ID" altLang="en-US" sz="1600" i="1" dirty="0">
                <a:ea typeface="Verdana" panose="020B0604030504040204" pitchFamily="34" charset="0"/>
                <a:cs typeface="Verdana" panose="020B0604030504040204" pitchFamily="34" charset="0"/>
              </a:rPr>
              <a:t> </a:t>
            </a:r>
            <a:r>
              <a:rPr lang="id-ID" altLang="en-US" sz="1600" dirty="0">
                <a:ea typeface="Verdana" panose="020B0604030504040204" pitchFamily="34" charset="0"/>
                <a:cs typeface="Verdana" panose="020B0604030504040204" pitchFamily="34" charset="0"/>
              </a:rPr>
              <a:t>dan konsumen. Pada intinya </a:t>
            </a:r>
            <a:r>
              <a:rPr lang="en-US" altLang="en-US" sz="1600" dirty="0">
                <a:ea typeface="Verdana" panose="020B0604030504040204" pitchFamily="34" charset="0"/>
                <a:cs typeface="Verdana" panose="020B0604030504040204" pitchFamily="34" charset="0"/>
              </a:rPr>
              <a:t>yang </a:t>
            </a:r>
            <a:r>
              <a:rPr lang="en-US" altLang="en-US" sz="1600" dirty="0" err="1">
                <a:ea typeface="Verdana" panose="020B0604030504040204" pitchFamily="34" charset="0"/>
                <a:cs typeface="Verdana" panose="020B0604030504040204" pitchFamily="34" charset="0"/>
              </a:rPr>
              <a:t>ditekankan</a:t>
            </a:r>
            <a:r>
              <a:rPr lang="en-US" altLang="en-US" sz="1600" dirty="0">
                <a:ea typeface="Verdana" panose="020B0604030504040204" pitchFamily="34" charset="0"/>
                <a:cs typeface="Verdana" panose="020B0604030504040204" pitchFamily="34" charset="0"/>
              </a:rPr>
              <a:t> </a:t>
            </a:r>
            <a:r>
              <a:rPr lang="en-US" altLang="en-US" sz="1600" dirty="0" err="1">
                <a:ea typeface="Verdana" panose="020B0604030504040204" pitchFamily="34" charset="0"/>
                <a:cs typeface="Verdana" panose="020B0604030504040204" pitchFamily="34" charset="0"/>
              </a:rPr>
              <a:t>dalam</a:t>
            </a:r>
            <a:r>
              <a:rPr lang="en-US" altLang="en-US" sz="1600" dirty="0">
                <a:ea typeface="Verdana" panose="020B0604030504040204" pitchFamily="34" charset="0"/>
                <a:cs typeface="Verdana" panose="020B0604030504040204" pitchFamily="34" charset="0"/>
              </a:rPr>
              <a:t> SCM </a:t>
            </a:r>
            <a:r>
              <a:rPr lang="en-US" altLang="en-US" sz="1600" dirty="0" err="1">
                <a:ea typeface="Verdana" panose="020B0604030504040204" pitchFamily="34" charset="0"/>
                <a:cs typeface="Verdana" panose="020B0604030504040204" pitchFamily="34" charset="0"/>
              </a:rPr>
              <a:t>adalah</a:t>
            </a:r>
            <a:r>
              <a:rPr lang="en-US" altLang="en-US" sz="1600" dirty="0">
                <a:ea typeface="Verdana" panose="020B0604030504040204" pitchFamily="34" charset="0"/>
                <a:cs typeface="Verdana" panose="020B0604030504040204" pitchFamily="34" charset="0"/>
              </a:rPr>
              <a:t> </a:t>
            </a:r>
            <a:r>
              <a:rPr lang="en-US" altLang="en-US" sz="1600" dirty="0" err="1">
                <a:ea typeface="Verdana" panose="020B0604030504040204" pitchFamily="34" charset="0"/>
                <a:cs typeface="Verdana" panose="020B0604030504040204" pitchFamily="34" charset="0"/>
              </a:rPr>
              <a:t>integrasi</a:t>
            </a:r>
            <a:r>
              <a:rPr lang="id-ID" altLang="en-US" sz="1600" dirty="0">
                <a:ea typeface="Verdana" panose="020B0604030504040204" pitchFamily="34" charset="0"/>
                <a:cs typeface="Verdana" panose="020B0604030504040204" pitchFamily="34" charset="0"/>
              </a:rPr>
              <a:t>, </a:t>
            </a:r>
            <a:r>
              <a:rPr lang="en-US" altLang="en-US" sz="1600" dirty="0" err="1">
                <a:ea typeface="Verdana" panose="020B0604030504040204" pitchFamily="34" charset="0"/>
                <a:cs typeface="Verdana" panose="020B0604030504040204" pitchFamily="34" charset="0"/>
              </a:rPr>
              <a:t>kolaborasi</a:t>
            </a:r>
            <a:r>
              <a:rPr lang="id-ID" altLang="en-US" sz="1600" dirty="0">
                <a:ea typeface="Verdana" panose="020B0604030504040204" pitchFamily="34" charset="0"/>
                <a:cs typeface="Verdana" panose="020B0604030504040204" pitchFamily="34" charset="0"/>
              </a:rPr>
              <a:t>  dalam </a:t>
            </a:r>
            <a:r>
              <a:rPr lang="id-ID" altLang="en-US" sz="1600" i="1" dirty="0">
                <a:ea typeface="Verdana" panose="020B0604030504040204" pitchFamily="34" charset="0"/>
                <a:cs typeface="Verdana" panose="020B0604030504040204" pitchFamily="34" charset="0"/>
              </a:rPr>
              <a:t>supply</a:t>
            </a:r>
            <a:r>
              <a:rPr lang="id-ID" altLang="en-US" sz="1600" dirty="0">
                <a:ea typeface="Verdana" panose="020B0604030504040204" pitchFamily="34" charset="0"/>
                <a:cs typeface="Verdana" panose="020B0604030504040204" pitchFamily="34" charset="0"/>
              </a:rPr>
              <a:t> and </a:t>
            </a:r>
            <a:r>
              <a:rPr lang="id-ID" altLang="en-US" sz="1600" i="1" dirty="0">
                <a:ea typeface="Verdana" panose="020B0604030504040204" pitchFamily="34" charset="0"/>
                <a:cs typeface="Verdana" panose="020B0604030504040204" pitchFamily="34" charset="0"/>
              </a:rPr>
              <a:t>demand</a:t>
            </a:r>
            <a:r>
              <a:rPr lang="id-ID" altLang="en-US" sz="1600" dirty="0">
                <a:ea typeface="Verdana" panose="020B0604030504040204" pitchFamily="34" charset="0"/>
                <a:cs typeface="Verdana" panose="020B0604030504040204" pitchFamily="34" charset="0"/>
              </a:rPr>
              <a:t> dengan seluruh pihak yang terlibak baik </a:t>
            </a:r>
            <a:r>
              <a:rPr lang="en-US" altLang="en-US" sz="1600" dirty="0">
                <a:ea typeface="Verdana" panose="020B0604030504040204" pitchFamily="34" charset="0"/>
                <a:cs typeface="Verdana" panose="020B0604030504040204" pitchFamily="34" charset="0"/>
              </a:rPr>
              <a:t>internal </a:t>
            </a:r>
            <a:r>
              <a:rPr lang="id-ID" altLang="en-US" sz="1600" dirty="0">
                <a:ea typeface="Verdana" panose="020B0604030504040204" pitchFamily="34" charset="0"/>
                <a:cs typeface="Verdana" panose="020B0604030504040204" pitchFamily="34" charset="0"/>
              </a:rPr>
              <a:t>perusahaan maupun </a:t>
            </a:r>
            <a:r>
              <a:rPr lang="en-US" altLang="en-US" sz="1600" dirty="0" err="1">
                <a:ea typeface="Verdana" panose="020B0604030504040204" pitchFamily="34" charset="0"/>
                <a:cs typeface="Verdana" panose="020B0604030504040204" pitchFamily="34" charset="0"/>
              </a:rPr>
              <a:t>eksternal</a:t>
            </a:r>
            <a:r>
              <a:rPr lang="en-US" altLang="en-US" sz="1600" dirty="0">
                <a:ea typeface="Verdana" panose="020B0604030504040204" pitchFamily="34" charset="0"/>
                <a:cs typeface="Verdana" panose="020B0604030504040204" pitchFamily="34" charset="0"/>
              </a:rPr>
              <a:t> </a:t>
            </a:r>
            <a:r>
              <a:rPr lang="en-US" altLang="en-US" sz="1600" dirty="0" err="1">
                <a:ea typeface="Verdana" panose="020B0604030504040204" pitchFamily="34" charset="0"/>
                <a:cs typeface="Verdana" panose="020B0604030504040204" pitchFamily="34" charset="0"/>
              </a:rPr>
              <a:t>perusahaan</a:t>
            </a:r>
            <a:endParaRPr lang="en-US" sz="1600" dirty="0"/>
          </a:p>
        </p:txBody>
      </p:sp>
      <p:sp>
        <p:nvSpPr>
          <p:cNvPr id="15" name="object 74"/>
          <p:cNvSpPr/>
          <p:nvPr/>
        </p:nvSpPr>
        <p:spPr>
          <a:xfrm>
            <a:off x="264300" y="5508390"/>
            <a:ext cx="2887482" cy="341465"/>
          </a:xfrm>
          <a:custGeom>
            <a:avLst/>
            <a:gdLst/>
            <a:ahLst/>
            <a:cxnLst/>
            <a:rect l="l" t="t" r="r" b="b"/>
            <a:pathLst>
              <a:path w="2045970" h="182244">
                <a:moveTo>
                  <a:pt x="2045748" y="0"/>
                </a:moveTo>
                <a:lnTo>
                  <a:pt x="99046" y="0"/>
                </a:lnTo>
                <a:lnTo>
                  <a:pt x="0" y="182068"/>
                </a:lnTo>
                <a:lnTo>
                  <a:pt x="1946714" y="182068"/>
                </a:lnTo>
                <a:lnTo>
                  <a:pt x="2045748" y="0"/>
                </a:lnTo>
                <a:close/>
              </a:path>
            </a:pathLst>
          </a:custGeom>
          <a:solidFill>
            <a:srgbClr val="5E5E5E"/>
          </a:solidFill>
        </p:spPr>
        <p:txBody>
          <a:bodyPr wrap="square" lIns="0" tIns="0" rIns="0" bIns="0" rtlCol="0"/>
          <a:lstStyle/>
          <a:p>
            <a:endParaRPr/>
          </a:p>
        </p:txBody>
      </p:sp>
      <p:sp>
        <p:nvSpPr>
          <p:cNvPr id="16" name="TextBox 15"/>
          <p:cNvSpPr txBox="1"/>
          <p:nvPr/>
        </p:nvSpPr>
        <p:spPr>
          <a:xfrm>
            <a:off x="849256" y="5482896"/>
            <a:ext cx="3084723" cy="369332"/>
          </a:xfrm>
          <a:prstGeom prst="rect">
            <a:avLst/>
          </a:prstGeom>
          <a:noFill/>
        </p:spPr>
        <p:txBody>
          <a:bodyPr wrap="square" rtlCol="0">
            <a:spAutoFit/>
          </a:bodyPr>
          <a:lstStyle/>
          <a:p>
            <a:r>
              <a:rPr lang="id-ID" dirty="0" smtClean="0">
                <a:solidFill>
                  <a:schemeClr val="bg1"/>
                </a:solidFill>
              </a:rPr>
              <a:t>Kegiatan Logistik</a:t>
            </a:r>
            <a:endParaRPr lang="id-ID" dirty="0">
              <a:solidFill>
                <a:schemeClr val="bg1"/>
              </a:solidFill>
            </a:endParaRPr>
          </a:p>
        </p:txBody>
      </p:sp>
      <p:pic>
        <p:nvPicPr>
          <p:cNvPr id="17" name="Picture 16"/>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037" y="5378909"/>
            <a:ext cx="591822" cy="591822"/>
          </a:xfrm>
          <a:prstGeom prst="rect">
            <a:avLst/>
          </a:prstGeom>
        </p:spPr>
      </p:pic>
      <p:sp>
        <p:nvSpPr>
          <p:cNvPr id="18" name="TextBox 17"/>
          <p:cNvSpPr txBox="1"/>
          <p:nvPr/>
        </p:nvSpPr>
        <p:spPr>
          <a:xfrm>
            <a:off x="1823939" y="6153431"/>
            <a:ext cx="4337455" cy="369332"/>
          </a:xfrm>
          <a:prstGeom prst="rect">
            <a:avLst/>
          </a:prstGeom>
          <a:noFill/>
        </p:spPr>
        <p:txBody>
          <a:bodyPr wrap="square" rtlCol="0">
            <a:spAutoFit/>
          </a:bodyPr>
          <a:lstStyle/>
          <a:p>
            <a:r>
              <a:rPr lang="id-ID" dirty="0"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Kegiatan Pergerakan </a:t>
            </a:r>
            <a:r>
              <a:rPr lang="id-ID"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r>
              <a:rPr lang="id-ID"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move</a:t>
            </a:r>
            <a:r>
              <a:rPr lang="id-ID"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endParaRPr lang="id-ID" dirty="0"/>
          </a:p>
        </p:txBody>
      </p:sp>
      <p:sp>
        <p:nvSpPr>
          <p:cNvPr id="19" name="object 92"/>
          <p:cNvSpPr/>
          <p:nvPr/>
        </p:nvSpPr>
        <p:spPr>
          <a:xfrm>
            <a:off x="1057719" y="6027233"/>
            <a:ext cx="670560" cy="582865"/>
          </a:xfrm>
          <a:custGeom>
            <a:avLst/>
            <a:gdLst/>
            <a:ahLst/>
            <a:cxnLst/>
            <a:rect l="l" t="t" r="r" b="b"/>
            <a:pathLst>
              <a:path w="670560" h="544829">
                <a:moveTo>
                  <a:pt x="670091" y="0"/>
                </a:moveTo>
                <a:lnTo>
                  <a:pt x="0" y="0"/>
                </a:lnTo>
                <a:lnTo>
                  <a:pt x="0" y="544422"/>
                </a:lnTo>
                <a:lnTo>
                  <a:pt x="670091" y="544422"/>
                </a:lnTo>
                <a:lnTo>
                  <a:pt x="670091" y="485783"/>
                </a:lnTo>
                <a:lnTo>
                  <a:pt x="334865" y="485783"/>
                </a:lnTo>
                <a:lnTo>
                  <a:pt x="281921" y="481446"/>
                </a:lnTo>
                <a:lnTo>
                  <a:pt x="232611" y="469006"/>
                </a:lnTo>
                <a:lnTo>
                  <a:pt x="187989" y="449318"/>
                </a:lnTo>
                <a:lnTo>
                  <a:pt x="149112" y="423235"/>
                </a:lnTo>
                <a:lnTo>
                  <a:pt x="117036" y="391613"/>
                </a:lnTo>
                <a:lnTo>
                  <a:pt x="92817" y="355306"/>
                </a:lnTo>
                <a:lnTo>
                  <a:pt x="77511" y="315168"/>
                </a:lnTo>
                <a:lnTo>
                  <a:pt x="72174" y="272055"/>
                </a:lnTo>
                <a:lnTo>
                  <a:pt x="77511" y="229041"/>
                </a:lnTo>
                <a:lnTo>
                  <a:pt x="92817" y="188978"/>
                </a:lnTo>
                <a:lnTo>
                  <a:pt x="117036" y="152724"/>
                </a:lnTo>
                <a:lnTo>
                  <a:pt x="149112" y="121138"/>
                </a:lnTo>
                <a:lnTo>
                  <a:pt x="187989" y="95077"/>
                </a:lnTo>
                <a:lnTo>
                  <a:pt x="232611" y="75400"/>
                </a:lnTo>
                <a:lnTo>
                  <a:pt x="281921" y="62964"/>
                </a:lnTo>
                <a:lnTo>
                  <a:pt x="334865" y="58628"/>
                </a:lnTo>
                <a:lnTo>
                  <a:pt x="670091" y="58628"/>
                </a:lnTo>
                <a:lnTo>
                  <a:pt x="670091" y="0"/>
                </a:lnTo>
                <a:close/>
              </a:path>
              <a:path w="670560" h="544829">
                <a:moveTo>
                  <a:pt x="670091" y="317299"/>
                </a:moveTo>
                <a:lnTo>
                  <a:pt x="592072" y="317299"/>
                </a:lnTo>
                <a:lnTo>
                  <a:pt x="576372" y="356907"/>
                </a:lnTo>
                <a:lnTo>
                  <a:pt x="551960" y="392749"/>
                </a:lnTo>
                <a:lnTo>
                  <a:pt x="519856" y="423978"/>
                </a:lnTo>
                <a:lnTo>
                  <a:pt x="481076" y="449744"/>
                </a:lnTo>
                <a:lnTo>
                  <a:pt x="436640" y="469200"/>
                </a:lnTo>
                <a:lnTo>
                  <a:pt x="387563" y="481495"/>
                </a:lnTo>
                <a:lnTo>
                  <a:pt x="334865" y="485783"/>
                </a:lnTo>
                <a:lnTo>
                  <a:pt x="670091" y="485783"/>
                </a:lnTo>
                <a:lnTo>
                  <a:pt x="670091" y="317299"/>
                </a:lnTo>
                <a:close/>
              </a:path>
              <a:path w="670560" h="544829">
                <a:moveTo>
                  <a:pt x="670091" y="58628"/>
                </a:moveTo>
                <a:lnTo>
                  <a:pt x="334865" y="58628"/>
                </a:lnTo>
                <a:lnTo>
                  <a:pt x="387563" y="62899"/>
                </a:lnTo>
                <a:lnTo>
                  <a:pt x="436640" y="75159"/>
                </a:lnTo>
                <a:lnTo>
                  <a:pt x="481076" y="94572"/>
                </a:lnTo>
                <a:lnTo>
                  <a:pt x="519856" y="120307"/>
                </a:lnTo>
                <a:lnTo>
                  <a:pt x="551960" y="151530"/>
                </a:lnTo>
                <a:lnTo>
                  <a:pt x="576372" y="187408"/>
                </a:lnTo>
                <a:lnTo>
                  <a:pt x="592072" y="227107"/>
                </a:lnTo>
                <a:lnTo>
                  <a:pt x="670091" y="227107"/>
                </a:lnTo>
                <a:lnTo>
                  <a:pt x="670091" y="58628"/>
                </a:lnTo>
                <a:close/>
              </a:path>
            </a:pathLst>
          </a:custGeom>
          <a:solidFill>
            <a:srgbClr val="3870C0"/>
          </a:solidFill>
        </p:spPr>
        <p:txBody>
          <a:bodyPr wrap="square" lIns="0" tIns="0" rIns="0" bIns="0" rtlCol="0"/>
          <a:lstStyle/>
          <a:p>
            <a:endParaRPr/>
          </a:p>
        </p:txBody>
      </p:sp>
      <p:sp>
        <p:nvSpPr>
          <p:cNvPr id="20" name="object 105"/>
          <p:cNvSpPr/>
          <p:nvPr/>
        </p:nvSpPr>
        <p:spPr>
          <a:xfrm>
            <a:off x="1253278" y="6140537"/>
            <a:ext cx="320675" cy="216535"/>
          </a:xfrm>
          <a:custGeom>
            <a:avLst/>
            <a:gdLst/>
            <a:ahLst/>
            <a:cxnLst/>
            <a:rect l="l" t="t" r="r" b="b"/>
            <a:pathLst>
              <a:path w="320675" h="216535">
                <a:moveTo>
                  <a:pt x="223547" y="28369"/>
                </a:moveTo>
                <a:lnTo>
                  <a:pt x="161131" y="28369"/>
                </a:lnTo>
                <a:lnTo>
                  <a:pt x="243775" y="67269"/>
                </a:lnTo>
                <a:lnTo>
                  <a:pt x="270928" y="80543"/>
                </a:lnTo>
                <a:lnTo>
                  <a:pt x="270928" y="214576"/>
                </a:lnTo>
                <a:lnTo>
                  <a:pt x="275740" y="216139"/>
                </a:lnTo>
                <a:lnTo>
                  <a:pt x="282180" y="216363"/>
                </a:lnTo>
                <a:lnTo>
                  <a:pt x="289187" y="216027"/>
                </a:lnTo>
                <a:lnTo>
                  <a:pt x="289187" y="89477"/>
                </a:lnTo>
                <a:lnTo>
                  <a:pt x="320345" y="89477"/>
                </a:lnTo>
                <a:lnTo>
                  <a:pt x="320345" y="73054"/>
                </a:lnTo>
                <a:lnTo>
                  <a:pt x="292405" y="60696"/>
                </a:lnTo>
                <a:lnTo>
                  <a:pt x="223547" y="28369"/>
                </a:lnTo>
                <a:close/>
              </a:path>
              <a:path w="320675" h="216535">
                <a:moveTo>
                  <a:pt x="49409" y="90922"/>
                </a:moveTo>
                <a:lnTo>
                  <a:pt x="31156" y="90922"/>
                </a:lnTo>
                <a:lnTo>
                  <a:pt x="31156" y="196703"/>
                </a:lnTo>
                <a:lnTo>
                  <a:pt x="39253" y="197820"/>
                </a:lnTo>
                <a:lnTo>
                  <a:pt x="42135" y="194693"/>
                </a:lnTo>
                <a:lnTo>
                  <a:pt x="49409" y="194693"/>
                </a:lnTo>
                <a:lnTo>
                  <a:pt x="49409" y="90922"/>
                </a:lnTo>
                <a:close/>
              </a:path>
              <a:path w="320675" h="216535">
                <a:moveTo>
                  <a:pt x="49409" y="194693"/>
                </a:moveTo>
                <a:lnTo>
                  <a:pt x="42135" y="194693"/>
                </a:lnTo>
                <a:lnTo>
                  <a:pt x="49409" y="195251"/>
                </a:lnTo>
                <a:lnTo>
                  <a:pt x="49409" y="194693"/>
                </a:lnTo>
                <a:close/>
              </a:path>
              <a:path w="320675" h="216535">
                <a:moveTo>
                  <a:pt x="54898" y="107"/>
                </a:moveTo>
                <a:lnTo>
                  <a:pt x="54898" y="47815"/>
                </a:lnTo>
                <a:lnTo>
                  <a:pt x="41669" y="54491"/>
                </a:lnTo>
                <a:lnTo>
                  <a:pt x="28221" y="61021"/>
                </a:lnTo>
                <a:lnTo>
                  <a:pt x="14387" y="67257"/>
                </a:lnTo>
                <a:lnTo>
                  <a:pt x="0" y="73054"/>
                </a:lnTo>
                <a:lnTo>
                  <a:pt x="0" y="102878"/>
                </a:lnTo>
                <a:lnTo>
                  <a:pt x="8283" y="99798"/>
                </a:lnTo>
                <a:lnTo>
                  <a:pt x="16246" y="95599"/>
                </a:lnTo>
                <a:lnTo>
                  <a:pt x="23874" y="92051"/>
                </a:lnTo>
                <a:lnTo>
                  <a:pt x="31156" y="90922"/>
                </a:lnTo>
                <a:lnTo>
                  <a:pt x="49409" y="90922"/>
                </a:lnTo>
                <a:lnTo>
                  <a:pt x="49409" y="79084"/>
                </a:lnTo>
                <a:lnTo>
                  <a:pt x="78022" y="66949"/>
                </a:lnTo>
                <a:lnTo>
                  <a:pt x="132982" y="40881"/>
                </a:lnTo>
                <a:lnTo>
                  <a:pt x="157614" y="29932"/>
                </a:lnTo>
                <a:lnTo>
                  <a:pt x="89761" y="29932"/>
                </a:lnTo>
                <a:lnTo>
                  <a:pt x="89761" y="1567"/>
                </a:lnTo>
                <a:lnTo>
                  <a:pt x="82785" y="243"/>
                </a:lnTo>
                <a:lnTo>
                  <a:pt x="63936" y="243"/>
                </a:lnTo>
                <a:lnTo>
                  <a:pt x="54898" y="107"/>
                </a:lnTo>
                <a:close/>
              </a:path>
              <a:path w="320675" h="216535">
                <a:moveTo>
                  <a:pt x="320345" y="89477"/>
                </a:moveTo>
                <a:lnTo>
                  <a:pt x="289187" y="89477"/>
                </a:lnTo>
                <a:lnTo>
                  <a:pt x="297467" y="92388"/>
                </a:lnTo>
                <a:lnTo>
                  <a:pt x="304917" y="96010"/>
                </a:lnTo>
                <a:lnTo>
                  <a:pt x="312292" y="99717"/>
                </a:lnTo>
                <a:lnTo>
                  <a:pt x="320345" y="102878"/>
                </a:lnTo>
                <a:lnTo>
                  <a:pt x="320345" y="89477"/>
                </a:lnTo>
                <a:close/>
              </a:path>
              <a:path w="320675" h="216535">
                <a:moveTo>
                  <a:pt x="159208" y="107"/>
                </a:moveTo>
                <a:lnTo>
                  <a:pt x="150675" y="2045"/>
                </a:lnTo>
                <a:lnTo>
                  <a:pt x="141795" y="6477"/>
                </a:lnTo>
                <a:lnTo>
                  <a:pt x="132940" y="11829"/>
                </a:lnTo>
                <a:lnTo>
                  <a:pt x="124484" y="16531"/>
                </a:lnTo>
                <a:lnTo>
                  <a:pt x="115160" y="20792"/>
                </a:lnTo>
                <a:lnTo>
                  <a:pt x="106402" y="24488"/>
                </a:lnTo>
                <a:lnTo>
                  <a:pt x="98004" y="27556"/>
                </a:lnTo>
                <a:lnTo>
                  <a:pt x="89761" y="29932"/>
                </a:lnTo>
                <a:lnTo>
                  <a:pt x="157614" y="29932"/>
                </a:lnTo>
                <a:lnTo>
                  <a:pt x="161131" y="28369"/>
                </a:lnTo>
                <a:lnTo>
                  <a:pt x="223547" y="28369"/>
                </a:lnTo>
                <a:lnTo>
                  <a:pt x="201349" y="17990"/>
                </a:lnTo>
                <a:lnTo>
                  <a:pt x="179553" y="6871"/>
                </a:lnTo>
                <a:lnTo>
                  <a:pt x="168414" y="2056"/>
                </a:lnTo>
                <a:lnTo>
                  <a:pt x="159208" y="107"/>
                </a:lnTo>
                <a:close/>
              </a:path>
              <a:path w="320675" h="216535">
                <a:moveTo>
                  <a:pt x="73462" y="0"/>
                </a:moveTo>
                <a:lnTo>
                  <a:pt x="63936" y="243"/>
                </a:lnTo>
                <a:lnTo>
                  <a:pt x="82785" y="243"/>
                </a:lnTo>
                <a:lnTo>
                  <a:pt x="82422" y="174"/>
                </a:lnTo>
                <a:lnTo>
                  <a:pt x="73462" y="0"/>
                </a:lnTo>
                <a:close/>
              </a:path>
            </a:pathLst>
          </a:custGeom>
          <a:solidFill>
            <a:srgbClr val="3870C0"/>
          </a:solidFill>
        </p:spPr>
        <p:txBody>
          <a:bodyPr wrap="square" lIns="0" tIns="0" rIns="0" bIns="0" rtlCol="0"/>
          <a:lstStyle/>
          <a:p>
            <a:endParaRPr/>
          </a:p>
        </p:txBody>
      </p:sp>
      <p:sp>
        <p:nvSpPr>
          <p:cNvPr id="21" name="object 106"/>
          <p:cNvSpPr/>
          <p:nvPr/>
        </p:nvSpPr>
        <p:spPr>
          <a:xfrm>
            <a:off x="1366235" y="6207210"/>
            <a:ext cx="93980" cy="143510"/>
          </a:xfrm>
          <a:custGeom>
            <a:avLst/>
            <a:gdLst/>
            <a:ahLst/>
            <a:cxnLst/>
            <a:rect l="l" t="t" r="r" b="b"/>
            <a:pathLst>
              <a:path w="93979" h="143510">
                <a:moveTo>
                  <a:pt x="6037" y="101766"/>
                </a:moveTo>
                <a:lnTo>
                  <a:pt x="2607" y="106909"/>
                </a:lnTo>
                <a:lnTo>
                  <a:pt x="0" y="112717"/>
                </a:lnTo>
                <a:lnTo>
                  <a:pt x="548" y="121094"/>
                </a:lnTo>
                <a:lnTo>
                  <a:pt x="8888" y="123253"/>
                </a:lnTo>
                <a:lnTo>
                  <a:pt x="17653" y="125046"/>
                </a:lnTo>
                <a:lnTo>
                  <a:pt x="26546" y="126734"/>
                </a:lnTo>
                <a:lnTo>
                  <a:pt x="35272" y="128578"/>
                </a:lnTo>
                <a:lnTo>
                  <a:pt x="35821" y="133605"/>
                </a:lnTo>
                <a:lnTo>
                  <a:pt x="33900" y="140642"/>
                </a:lnTo>
                <a:lnTo>
                  <a:pt x="37193" y="143434"/>
                </a:lnTo>
                <a:lnTo>
                  <a:pt x="55441" y="143434"/>
                </a:lnTo>
                <a:lnTo>
                  <a:pt x="55441" y="128578"/>
                </a:lnTo>
                <a:lnTo>
                  <a:pt x="79093" y="118330"/>
                </a:lnTo>
                <a:lnTo>
                  <a:pt x="88379" y="112085"/>
                </a:lnTo>
                <a:lnTo>
                  <a:pt x="91203" y="107536"/>
                </a:lnTo>
                <a:lnTo>
                  <a:pt x="39421" y="107536"/>
                </a:lnTo>
                <a:lnTo>
                  <a:pt x="21224" y="105327"/>
                </a:lnTo>
                <a:lnTo>
                  <a:pt x="6037" y="101766"/>
                </a:lnTo>
                <a:close/>
              </a:path>
              <a:path w="93979" h="143510">
                <a:moveTo>
                  <a:pt x="48196" y="0"/>
                </a:moveTo>
                <a:lnTo>
                  <a:pt x="40625" y="1534"/>
                </a:lnTo>
                <a:lnTo>
                  <a:pt x="36349" y="6608"/>
                </a:lnTo>
                <a:lnTo>
                  <a:pt x="37193" y="15314"/>
                </a:lnTo>
                <a:lnTo>
                  <a:pt x="21431" y="21531"/>
                </a:lnTo>
                <a:lnTo>
                  <a:pt x="8269" y="29923"/>
                </a:lnTo>
                <a:lnTo>
                  <a:pt x="407" y="41457"/>
                </a:lnTo>
                <a:lnTo>
                  <a:pt x="548" y="57096"/>
                </a:lnTo>
                <a:lnTo>
                  <a:pt x="13660" y="71276"/>
                </a:lnTo>
                <a:lnTo>
                  <a:pt x="35341" y="79498"/>
                </a:lnTo>
                <a:lnTo>
                  <a:pt x="55170" y="86570"/>
                </a:lnTo>
                <a:lnTo>
                  <a:pt x="62723" y="97299"/>
                </a:lnTo>
                <a:lnTo>
                  <a:pt x="55098" y="105743"/>
                </a:lnTo>
                <a:lnTo>
                  <a:pt x="39421" y="107536"/>
                </a:lnTo>
                <a:lnTo>
                  <a:pt x="91203" y="107536"/>
                </a:lnTo>
                <a:lnTo>
                  <a:pt x="93881" y="103222"/>
                </a:lnTo>
                <a:lnTo>
                  <a:pt x="91302" y="78356"/>
                </a:lnTo>
                <a:lnTo>
                  <a:pt x="71846" y="65875"/>
                </a:lnTo>
                <a:lnTo>
                  <a:pt x="47864" y="57182"/>
                </a:lnTo>
                <a:lnTo>
                  <a:pt x="31704" y="43680"/>
                </a:lnTo>
                <a:lnTo>
                  <a:pt x="40706" y="36610"/>
                </a:lnTo>
                <a:lnTo>
                  <a:pt x="53799" y="35254"/>
                </a:lnTo>
                <a:lnTo>
                  <a:pt x="84071" y="35254"/>
                </a:lnTo>
                <a:lnTo>
                  <a:pt x="84550" y="33629"/>
                </a:lnTo>
                <a:lnTo>
                  <a:pt x="87020" y="28611"/>
                </a:lnTo>
                <a:lnTo>
                  <a:pt x="88392" y="22804"/>
                </a:lnTo>
                <a:lnTo>
                  <a:pt x="82432" y="19860"/>
                </a:lnTo>
                <a:lnTo>
                  <a:pt x="74906" y="18183"/>
                </a:lnTo>
                <a:lnTo>
                  <a:pt x="66814" y="16943"/>
                </a:lnTo>
                <a:lnTo>
                  <a:pt x="59155" y="15314"/>
                </a:lnTo>
                <a:lnTo>
                  <a:pt x="56137" y="12857"/>
                </a:lnTo>
                <a:lnTo>
                  <a:pt x="57637" y="6604"/>
                </a:lnTo>
                <a:lnTo>
                  <a:pt x="57234" y="1913"/>
                </a:lnTo>
                <a:lnTo>
                  <a:pt x="48196" y="0"/>
                </a:lnTo>
                <a:close/>
              </a:path>
              <a:path w="93979" h="143510">
                <a:moveTo>
                  <a:pt x="84071" y="35254"/>
                </a:moveTo>
                <a:lnTo>
                  <a:pt x="53799" y="35254"/>
                </a:lnTo>
                <a:lnTo>
                  <a:pt x="68644" y="36994"/>
                </a:lnTo>
                <a:lnTo>
                  <a:pt x="82903" y="39213"/>
                </a:lnTo>
                <a:lnTo>
                  <a:pt x="84071" y="35254"/>
                </a:lnTo>
                <a:close/>
              </a:path>
            </a:pathLst>
          </a:custGeom>
          <a:solidFill>
            <a:srgbClr val="3870C0"/>
          </a:solidFill>
        </p:spPr>
        <p:txBody>
          <a:bodyPr wrap="square" lIns="0" tIns="0" rIns="0" bIns="0" rtlCol="0"/>
          <a:lstStyle/>
          <a:p>
            <a:endParaRPr/>
          </a:p>
        </p:txBody>
      </p:sp>
      <p:sp>
        <p:nvSpPr>
          <p:cNvPr id="22" name="object 107"/>
          <p:cNvSpPr/>
          <p:nvPr/>
        </p:nvSpPr>
        <p:spPr>
          <a:xfrm>
            <a:off x="1231454" y="6348873"/>
            <a:ext cx="364490" cy="109220"/>
          </a:xfrm>
          <a:custGeom>
            <a:avLst/>
            <a:gdLst/>
            <a:ahLst/>
            <a:cxnLst/>
            <a:rect l="l" t="t" r="r" b="b"/>
            <a:pathLst>
              <a:path w="364489" h="109220">
                <a:moveTo>
                  <a:pt x="152693" y="76275"/>
                </a:moveTo>
                <a:lnTo>
                  <a:pt x="49272" y="76275"/>
                </a:lnTo>
                <a:lnTo>
                  <a:pt x="63795" y="79262"/>
                </a:lnTo>
                <a:lnTo>
                  <a:pt x="78884" y="85517"/>
                </a:lnTo>
                <a:lnTo>
                  <a:pt x="119720" y="100387"/>
                </a:lnTo>
                <a:lnTo>
                  <a:pt x="148092" y="104534"/>
                </a:lnTo>
                <a:lnTo>
                  <a:pt x="168217" y="107564"/>
                </a:lnTo>
                <a:lnTo>
                  <a:pt x="178570" y="108759"/>
                </a:lnTo>
                <a:lnTo>
                  <a:pt x="188447" y="109002"/>
                </a:lnTo>
                <a:lnTo>
                  <a:pt x="200786" y="107253"/>
                </a:lnTo>
                <a:lnTo>
                  <a:pt x="213885" y="103724"/>
                </a:lnTo>
                <a:lnTo>
                  <a:pt x="227063" y="99483"/>
                </a:lnTo>
                <a:lnTo>
                  <a:pt x="265292" y="87877"/>
                </a:lnTo>
                <a:lnTo>
                  <a:pt x="285903" y="80417"/>
                </a:lnTo>
                <a:lnTo>
                  <a:pt x="201191" y="80417"/>
                </a:lnTo>
                <a:lnTo>
                  <a:pt x="171973" y="79178"/>
                </a:lnTo>
                <a:lnTo>
                  <a:pt x="152693" y="76275"/>
                </a:lnTo>
                <a:close/>
              </a:path>
              <a:path w="364489" h="109220">
                <a:moveTo>
                  <a:pt x="74037" y="0"/>
                </a:moveTo>
                <a:lnTo>
                  <a:pt x="48449" y="3516"/>
                </a:lnTo>
                <a:lnTo>
                  <a:pt x="23787" y="10992"/>
                </a:lnTo>
                <a:lnTo>
                  <a:pt x="0" y="21095"/>
                </a:lnTo>
                <a:lnTo>
                  <a:pt x="0" y="86662"/>
                </a:lnTo>
                <a:lnTo>
                  <a:pt x="10613" y="85447"/>
                </a:lnTo>
                <a:lnTo>
                  <a:pt x="22937" y="81636"/>
                </a:lnTo>
                <a:lnTo>
                  <a:pt x="36111" y="77741"/>
                </a:lnTo>
                <a:lnTo>
                  <a:pt x="49272" y="76275"/>
                </a:lnTo>
                <a:lnTo>
                  <a:pt x="152693" y="76275"/>
                </a:lnTo>
                <a:lnTo>
                  <a:pt x="147464" y="75487"/>
                </a:lnTo>
                <a:lnTo>
                  <a:pt x="127007" y="68246"/>
                </a:lnTo>
                <a:lnTo>
                  <a:pt x="112084" y="57926"/>
                </a:lnTo>
                <a:lnTo>
                  <a:pt x="104172" y="44998"/>
                </a:lnTo>
                <a:lnTo>
                  <a:pt x="220196" y="44998"/>
                </a:lnTo>
                <a:lnTo>
                  <a:pt x="214330" y="42792"/>
                </a:lnTo>
                <a:lnTo>
                  <a:pt x="171973" y="37514"/>
                </a:lnTo>
                <a:lnTo>
                  <a:pt x="147790" y="23566"/>
                </a:lnTo>
                <a:lnTo>
                  <a:pt x="139033" y="18190"/>
                </a:lnTo>
                <a:lnTo>
                  <a:pt x="130443" y="13363"/>
                </a:lnTo>
                <a:lnTo>
                  <a:pt x="121260" y="8640"/>
                </a:lnTo>
                <a:lnTo>
                  <a:pt x="111356" y="4588"/>
                </a:lnTo>
                <a:lnTo>
                  <a:pt x="100603" y="1771"/>
                </a:lnTo>
                <a:lnTo>
                  <a:pt x="74037" y="0"/>
                </a:lnTo>
                <a:close/>
              </a:path>
              <a:path w="364489" h="109220">
                <a:moveTo>
                  <a:pt x="277862" y="16585"/>
                </a:moveTo>
                <a:lnTo>
                  <a:pt x="259467" y="20006"/>
                </a:lnTo>
                <a:lnTo>
                  <a:pt x="240763" y="28830"/>
                </a:lnTo>
                <a:lnTo>
                  <a:pt x="226868" y="36063"/>
                </a:lnTo>
                <a:lnTo>
                  <a:pt x="236198" y="38666"/>
                </a:lnTo>
                <a:lnTo>
                  <a:pt x="243325" y="42317"/>
                </a:lnTo>
                <a:lnTo>
                  <a:pt x="248161" y="47309"/>
                </a:lnTo>
                <a:lnTo>
                  <a:pt x="250616" y="53934"/>
                </a:lnTo>
                <a:lnTo>
                  <a:pt x="245721" y="70413"/>
                </a:lnTo>
                <a:lnTo>
                  <a:pt x="227510" y="78368"/>
                </a:lnTo>
                <a:lnTo>
                  <a:pt x="201191" y="80417"/>
                </a:lnTo>
                <a:lnTo>
                  <a:pt x="285903" y="80417"/>
                </a:lnTo>
                <a:lnTo>
                  <a:pt x="287782" y="79737"/>
                </a:lnTo>
                <a:lnTo>
                  <a:pt x="309088" y="70592"/>
                </a:lnTo>
                <a:lnTo>
                  <a:pt x="331191" y="59854"/>
                </a:lnTo>
                <a:lnTo>
                  <a:pt x="341606" y="54920"/>
                </a:lnTo>
                <a:lnTo>
                  <a:pt x="353475" y="48447"/>
                </a:lnTo>
                <a:lnTo>
                  <a:pt x="362436" y="40612"/>
                </a:lnTo>
                <a:lnTo>
                  <a:pt x="364123" y="31594"/>
                </a:lnTo>
                <a:lnTo>
                  <a:pt x="362386" y="30031"/>
                </a:lnTo>
                <a:lnTo>
                  <a:pt x="321988" y="30031"/>
                </a:lnTo>
                <a:lnTo>
                  <a:pt x="319610" y="25562"/>
                </a:lnTo>
                <a:lnTo>
                  <a:pt x="290830" y="25562"/>
                </a:lnTo>
                <a:lnTo>
                  <a:pt x="277862" y="16585"/>
                </a:lnTo>
                <a:close/>
              </a:path>
              <a:path w="364489" h="109220">
                <a:moveTo>
                  <a:pt x="220196" y="44998"/>
                </a:moveTo>
                <a:lnTo>
                  <a:pt x="104172" y="44998"/>
                </a:lnTo>
                <a:lnTo>
                  <a:pt x="129538" y="56736"/>
                </a:lnTo>
                <a:lnTo>
                  <a:pt x="161132" y="64755"/>
                </a:lnTo>
                <a:lnTo>
                  <a:pt x="196741" y="67727"/>
                </a:lnTo>
                <a:lnTo>
                  <a:pt x="234150" y="64322"/>
                </a:lnTo>
                <a:lnTo>
                  <a:pt x="230204" y="48761"/>
                </a:lnTo>
                <a:lnTo>
                  <a:pt x="220196" y="44998"/>
                </a:lnTo>
                <a:close/>
              </a:path>
              <a:path w="364489" h="109220">
                <a:moveTo>
                  <a:pt x="345732" y="24153"/>
                </a:moveTo>
                <a:lnTo>
                  <a:pt x="332817" y="26175"/>
                </a:lnTo>
                <a:lnTo>
                  <a:pt x="321988" y="30031"/>
                </a:lnTo>
                <a:lnTo>
                  <a:pt x="362386" y="30031"/>
                </a:lnTo>
                <a:lnTo>
                  <a:pt x="357308" y="25460"/>
                </a:lnTo>
                <a:lnTo>
                  <a:pt x="345732" y="24153"/>
                </a:lnTo>
                <a:close/>
              </a:path>
              <a:path w="364489" h="109220">
                <a:moveTo>
                  <a:pt x="309339" y="21137"/>
                </a:moveTo>
                <a:lnTo>
                  <a:pt x="298881" y="22444"/>
                </a:lnTo>
                <a:lnTo>
                  <a:pt x="290830" y="25562"/>
                </a:lnTo>
                <a:lnTo>
                  <a:pt x="319610" y="25562"/>
                </a:lnTo>
                <a:lnTo>
                  <a:pt x="318332" y="23159"/>
                </a:lnTo>
                <a:lnTo>
                  <a:pt x="309339" y="21137"/>
                </a:lnTo>
                <a:close/>
              </a:path>
            </a:pathLst>
          </a:custGeom>
          <a:solidFill>
            <a:srgbClr val="3870C0"/>
          </a:solidFill>
        </p:spPr>
        <p:txBody>
          <a:bodyPr wrap="square" lIns="0" tIns="0" rIns="0" bIns="0" rtlCol="0"/>
          <a:lstStyle/>
          <a:p>
            <a:endParaRPr/>
          </a:p>
        </p:txBody>
      </p:sp>
      <p:sp>
        <p:nvSpPr>
          <p:cNvPr id="23" name="object 90"/>
          <p:cNvSpPr/>
          <p:nvPr/>
        </p:nvSpPr>
        <p:spPr>
          <a:xfrm>
            <a:off x="5185966" y="6049906"/>
            <a:ext cx="676700" cy="570221"/>
          </a:xfrm>
          <a:custGeom>
            <a:avLst/>
            <a:gdLst/>
            <a:ahLst/>
            <a:cxnLst/>
            <a:rect l="l" t="t" r="r" b="b"/>
            <a:pathLst>
              <a:path w="670560" h="544829">
                <a:moveTo>
                  <a:pt x="670091" y="0"/>
                </a:moveTo>
                <a:lnTo>
                  <a:pt x="0" y="0"/>
                </a:lnTo>
                <a:lnTo>
                  <a:pt x="0" y="544422"/>
                </a:lnTo>
                <a:lnTo>
                  <a:pt x="670091" y="544422"/>
                </a:lnTo>
                <a:lnTo>
                  <a:pt x="670091" y="485783"/>
                </a:lnTo>
                <a:lnTo>
                  <a:pt x="334865" y="485783"/>
                </a:lnTo>
                <a:lnTo>
                  <a:pt x="281921" y="481446"/>
                </a:lnTo>
                <a:lnTo>
                  <a:pt x="232611" y="469006"/>
                </a:lnTo>
                <a:lnTo>
                  <a:pt x="187989" y="449318"/>
                </a:lnTo>
                <a:lnTo>
                  <a:pt x="149112" y="423235"/>
                </a:lnTo>
                <a:lnTo>
                  <a:pt x="117036" y="391613"/>
                </a:lnTo>
                <a:lnTo>
                  <a:pt x="92817" y="355306"/>
                </a:lnTo>
                <a:lnTo>
                  <a:pt x="77511" y="315168"/>
                </a:lnTo>
                <a:lnTo>
                  <a:pt x="72174" y="272055"/>
                </a:lnTo>
                <a:lnTo>
                  <a:pt x="77511" y="229041"/>
                </a:lnTo>
                <a:lnTo>
                  <a:pt x="92817" y="188978"/>
                </a:lnTo>
                <a:lnTo>
                  <a:pt x="117036" y="152724"/>
                </a:lnTo>
                <a:lnTo>
                  <a:pt x="149112" y="121138"/>
                </a:lnTo>
                <a:lnTo>
                  <a:pt x="187989" y="95077"/>
                </a:lnTo>
                <a:lnTo>
                  <a:pt x="232611" y="75400"/>
                </a:lnTo>
                <a:lnTo>
                  <a:pt x="281921" y="62964"/>
                </a:lnTo>
                <a:lnTo>
                  <a:pt x="334865" y="58628"/>
                </a:lnTo>
                <a:lnTo>
                  <a:pt x="670091" y="58628"/>
                </a:lnTo>
                <a:lnTo>
                  <a:pt x="670091" y="0"/>
                </a:lnTo>
                <a:close/>
              </a:path>
              <a:path w="670560" h="544829">
                <a:moveTo>
                  <a:pt x="670091" y="317299"/>
                </a:moveTo>
                <a:lnTo>
                  <a:pt x="592072" y="317299"/>
                </a:lnTo>
                <a:lnTo>
                  <a:pt x="576372" y="356907"/>
                </a:lnTo>
                <a:lnTo>
                  <a:pt x="551960" y="392749"/>
                </a:lnTo>
                <a:lnTo>
                  <a:pt x="519856" y="423978"/>
                </a:lnTo>
                <a:lnTo>
                  <a:pt x="481076" y="449744"/>
                </a:lnTo>
                <a:lnTo>
                  <a:pt x="436640" y="469200"/>
                </a:lnTo>
                <a:lnTo>
                  <a:pt x="387563" y="481495"/>
                </a:lnTo>
                <a:lnTo>
                  <a:pt x="334865" y="485783"/>
                </a:lnTo>
                <a:lnTo>
                  <a:pt x="670091" y="485783"/>
                </a:lnTo>
                <a:lnTo>
                  <a:pt x="670091" y="317299"/>
                </a:lnTo>
                <a:close/>
              </a:path>
              <a:path w="670560" h="544829">
                <a:moveTo>
                  <a:pt x="670091" y="58628"/>
                </a:moveTo>
                <a:lnTo>
                  <a:pt x="334865" y="58628"/>
                </a:lnTo>
                <a:lnTo>
                  <a:pt x="387563" y="62899"/>
                </a:lnTo>
                <a:lnTo>
                  <a:pt x="436640" y="75159"/>
                </a:lnTo>
                <a:lnTo>
                  <a:pt x="481076" y="94572"/>
                </a:lnTo>
                <a:lnTo>
                  <a:pt x="519856" y="120307"/>
                </a:lnTo>
                <a:lnTo>
                  <a:pt x="551960" y="151530"/>
                </a:lnTo>
                <a:lnTo>
                  <a:pt x="576372" y="187408"/>
                </a:lnTo>
                <a:lnTo>
                  <a:pt x="592072" y="227107"/>
                </a:lnTo>
                <a:lnTo>
                  <a:pt x="670091" y="227107"/>
                </a:lnTo>
                <a:lnTo>
                  <a:pt x="670091" y="58628"/>
                </a:lnTo>
                <a:close/>
              </a:path>
            </a:pathLst>
          </a:custGeom>
          <a:solidFill>
            <a:srgbClr val="3870C0"/>
          </a:solidFill>
        </p:spPr>
        <p:txBody>
          <a:bodyPr wrap="square" lIns="0" tIns="0" rIns="0" bIns="0" rtlCol="0"/>
          <a:lstStyle/>
          <a:p>
            <a:endParaRPr/>
          </a:p>
        </p:txBody>
      </p:sp>
      <p:sp>
        <p:nvSpPr>
          <p:cNvPr id="24" name="object 103"/>
          <p:cNvSpPr/>
          <p:nvPr/>
        </p:nvSpPr>
        <p:spPr>
          <a:xfrm>
            <a:off x="5387665" y="6268394"/>
            <a:ext cx="296791" cy="242577"/>
          </a:xfrm>
          <a:custGeom>
            <a:avLst/>
            <a:gdLst/>
            <a:ahLst/>
            <a:cxnLst/>
            <a:rect l="l" t="t" r="r" b="b"/>
            <a:pathLst>
              <a:path w="313689" h="231775">
                <a:moveTo>
                  <a:pt x="157296" y="0"/>
                </a:moveTo>
                <a:lnTo>
                  <a:pt x="153988" y="1870"/>
                </a:lnTo>
                <a:lnTo>
                  <a:pt x="153988" y="2494"/>
                </a:lnTo>
                <a:lnTo>
                  <a:pt x="120386" y="23893"/>
                </a:lnTo>
                <a:lnTo>
                  <a:pt x="19342" y="90433"/>
                </a:lnTo>
                <a:lnTo>
                  <a:pt x="11454" y="95422"/>
                </a:lnTo>
                <a:lnTo>
                  <a:pt x="2035" y="98540"/>
                </a:lnTo>
                <a:lnTo>
                  <a:pt x="763" y="103737"/>
                </a:lnTo>
                <a:lnTo>
                  <a:pt x="0" y="107065"/>
                </a:lnTo>
                <a:lnTo>
                  <a:pt x="2035" y="114341"/>
                </a:lnTo>
                <a:lnTo>
                  <a:pt x="2799" y="119537"/>
                </a:lnTo>
                <a:lnTo>
                  <a:pt x="6959" y="147568"/>
                </a:lnTo>
                <a:lnTo>
                  <a:pt x="11263" y="175696"/>
                </a:lnTo>
                <a:lnTo>
                  <a:pt x="15470" y="203706"/>
                </a:lnTo>
                <a:lnTo>
                  <a:pt x="19342" y="231385"/>
                </a:lnTo>
                <a:lnTo>
                  <a:pt x="291687" y="231385"/>
                </a:lnTo>
                <a:lnTo>
                  <a:pt x="295949" y="207698"/>
                </a:lnTo>
                <a:lnTo>
                  <a:pt x="297475" y="198746"/>
                </a:lnTo>
                <a:lnTo>
                  <a:pt x="93921" y="198746"/>
                </a:lnTo>
                <a:lnTo>
                  <a:pt x="93264" y="186837"/>
                </a:lnTo>
                <a:lnTo>
                  <a:pt x="92297" y="175201"/>
                </a:lnTo>
                <a:lnTo>
                  <a:pt x="91375" y="163430"/>
                </a:lnTo>
                <a:lnTo>
                  <a:pt x="90864" y="151347"/>
                </a:lnTo>
                <a:lnTo>
                  <a:pt x="305517" y="151347"/>
                </a:lnTo>
                <a:lnTo>
                  <a:pt x="307168" y="141782"/>
                </a:lnTo>
                <a:lnTo>
                  <a:pt x="90100" y="141782"/>
                </a:lnTo>
                <a:lnTo>
                  <a:pt x="88943" y="127778"/>
                </a:lnTo>
                <a:lnTo>
                  <a:pt x="87524" y="113482"/>
                </a:lnTo>
                <a:lnTo>
                  <a:pt x="86644" y="99538"/>
                </a:lnTo>
                <a:lnTo>
                  <a:pt x="86653" y="98540"/>
                </a:lnTo>
                <a:lnTo>
                  <a:pt x="87047" y="85652"/>
                </a:lnTo>
                <a:lnTo>
                  <a:pt x="288344" y="85652"/>
                </a:lnTo>
                <a:lnTo>
                  <a:pt x="156787" y="1662"/>
                </a:lnTo>
                <a:lnTo>
                  <a:pt x="157296" y="0"/>
                </a:lnTo>
                <a:close/>
              </a:path>
              <a:path w="313689" h="231775">
                <a:moveTo>
                  <a:pt x="161876" y="151347"/>
                </a:moveTo>
                <a:lnTo>
                  <a:pt x="150171" y="151347"/>
                </a:lnTo>
                <a:lnTo>
                  <a:pt x="150171" y="198746"/>
                </a:lnTo>
                <a:lnTo>
                  <a:pt x="161876" y="198746"/>
                </a:lnTo>
                <a:lnTo>
                  <a:pt x="161876" y="151347"/>
                </a:lnTo>
                <a:close/>
              </a:path>
              <a:path w="313689" h="231775">
                <a:moveTo>
                  <a:pt x="305517" y="151347"/>
                </a:moveTo>
                <a:lnTo>
                  <a:pt x="220929" y="151347"/>
                </a:lnTo>
                <a:lnTo>
                  <a:pt x="220255" y="163488"/>
                </a:lnTo>
                <a:lnTo>
                  <a:pt x="219399" y="175357"/>
                </a:lnTo>
                <a:lnTo>
                  <a:pt x="218349" y="187130"/>
                </a:lnTo>
                <a:lnTo>
                  <a:pt x="217109" y="198746"/>
                </a:lnTo>
                <a:lnTo>
                  <a:pt x="297475" y="198746"/>
                </a:lnTo>
                <a:lnTo>
                  <a:pt x="300055" y="183621"/>
                </a:lnTo>
                <a:lnTo>
                  <a:pt x="304116" y="159466"/>
                </a:lnTo>
                <a:lnTo>
                  <a:pt x="305517" y="151347"/>
                </a:lnTo>
                <a:close/>
              </a:path>
              <a:path w="313689" h="231775">
                <a:moveTo>
                  <a:pt x="161876" y="85652"/>
                </a:moveTo>
                <a:lnTo>
                  <a:pt x="150171" y="85652"/>
                </a:lnTo>
                <a:lnTo>
                  <a:pt x="150171" y="141782"/>
                </a:lnTo>
                <a:lnTo>
                  <a:pt x="161876" y="141782"/>
                </a:lnTo>
                <a:lnTo>
                  <a:pt x="161876" y="85652"/>
                </a:lnTo>
                <a:close/>
              </a:path>
              <a:path w="313689" h="231775">
                <a:moveTo>
                  <a:pt x="288344" y="85652"/>
                </a:moveTo>
                <a:lnTo>
                  <a:pt x="226782" y="85652"/>
                </a:lnTo>
                <a:lnTo>
                  <a:pt x="225418" y="99538"/>
                </a:lnTo>
                <a:lnTo>
                  <a:pt x="224269" y="113638"/>
                </a:lnTo>
                <a:lnTo>
                  <a:pt x="223167" y="127778"/>
                </a:lnTo>
                <a:lnTo>
                  <a:pt x="221947" y="141782"/>
                </a:lnTo>
                <a:lnTo>
                  <a:pt x="307168" y="141782"/>
                </a:lnTo>
                <a:lnTo>
                  <a:pt x="308244" y="135546"/>
                </a:lnTo>
                <a:lnTo>
                  <a:pt x="309679" y="128692"/>
                </a:lnTo>
                <a:lnTo>
                  <a:pt x="311709" y="119071"/>
                </a:lnTo>
                <a:lnTo>
                  <a:pt x="313211" y="109527"/>
                </a:lnTo>
                <a:lnTo>
                  <a:pt x="313062" y="102905"/>
                </a:lnTo>
                <a:lnTo>
                  <a:pt x="311807" y="99164"/>
                </a:lnTo>
                <a:lnTo>
                  <a:pt x="301119" y="93759"/>
                </a:lnTo>
                <a:lnTo>
                  <a:pt x="294469" y="89602"/>
                </a:lnTo>
                <a:lnTo>
                  <a:pt x="288344" y="85652"/>
                </a:lnTo>
                <a:close/>
              </a:path>
            </a:pathLst>
          </a:custGeom>
          <a:solidFill>
            <a:srgbClr val="3870C0"/>
          </a:solidFill>
        </p:spPr>
        <p:txBody>
          <a:bodyPr wrap="square" lIns="0" tIns="0" rIns="0" bIns="0" rtlCol="0"/>
          <a:lstStyle/>
          <a:p>
            <a:endParaRPr/>
          </a:p>
        </p:txBody>
      </p:sp>
      <p:sp>
        <p:nvSpPr>
          <p:cNvPr id="25" name="object 104"/>
          <p:cNvSpPr/>
          <p:nvPr/>
        </p:nvSpPr>
        <p:spPr>
          <a:xfrm>
            <a:off x="5328743" y="6147536"/>
            <a:ext cx="403129" cy="227290"/>
          </a:xfrm>
          <a:custGeom>
            <a:avLst/>
            <a:gdLst/>
            <a:ahLst/>
            <a:cxnLst/>
            <a:rect l="l" t="t" r="r" b="b"/>
            <a:pathLst>
              <a:path w="426085" h="217170">
                <a:moveTo>
                  <a:pt x="91882" y="83562"/>
                </a:moveTo>
                <a:lnTo>
                  <a:pt x="85265" y="85849"/>
                </a:lnTo>
                <a:lnTo>
                  <a:pt x="79667" y="90633"/>
                </a:lnTo>
                <a:lnTo>
                  <a:pt x="73557" y="94790"/>
                </a:lnTo>
                <a:lnTo>
                  <a:pt x="67450" y="98740"/>
                </a:lnTo>
                <a:lnTo>
                  <a:pt x="59558" y="102897"/>
                </a:lnTo>
                <a:lnTo>
                  <a:pt x="55232" y="108094"/>
                </a:lnTo>
                <a:lnTo>
                  <a:pt x="51186" y="114042"/>
                </a:lnTo>
                <a:lnTo>
                  <a:pt x="47881" y="120750"/>
                </a:lnTo>
                <a:lnTo>
                  <a:pt x="44815" y="127887"/>
                </a:lnTo>
                <a:lnTo>
                  <a:pt x="41487" y="135122"/>
                </a:lnTo>
                <a:lnTo>
                  <a:pt x="31068" y="155456"/>
                </a:lnTo>
                <a:lnTo>
                  <a:pt x="20171" y="176180"/>
                </a:lnTo>
                <a:lnTo>
                  <a:pt x="9560" y="196748"/>
                </a:lnTo>
                <a:lnTo>
                  <a:pt x="0" y="216615"/>
                </a:lnTo>
                <a:lnTo>
                  <a:pt x="42574" y="190112"/>
                </a:lnTo>
                <a:lnTo>
                  <a:pt x="144158" y="124518"/>
                </a:lnTo>
                <a:lnTo>
                  <a:pt x="101555" y="124518"/>
                </a:lnTo>
                <a:lnTo>
                  <a:pt x="96720" y="124102"/>
                </a:lnTo>
                <a:lnTo>
                  <a:pt x="95893" y="113704"/>
                </a:lnTo>
                <a:lnTo>
                  <a:pt x="94684" y="103598"/>
                </a:lnTo>
                <a:lnTo>
                  <a:pt x="93283" y="93610"/>
                </a:lnTo>
                <a:lnTo>
                  <a:pt x="91882" y="83562"/>
                </a:lnTo>
                <a:close/>
              </a:path>
              <a:path w="426085" h="217170">
                <a:moveTo>
                  <a:pt x="329850" y="79613"/>
                </a:moveTo>
                <a:lnTo>
                  <a:pt x="215073" y="79613"/>
                </a:lnTo>
                <a:lnTo>
                  <a:pt x="260795" y="110041"/>
                </a:lnTo>
                <a:lnTo>
                  <a:pt x="399339" y="200817"/>
                </a:lnTo>
                <a:lnTo>
                  <a:pt x="411982" y="209261"/>
                </a:lnTo>
                <a:lnTo>
                  <a:pt x="418572" y="213240"/>
                </a:lnTo>
                <a:lnTo>
                  <a:pt x="425566" y="216615"/>
                </a:lnTo>
                <a:lnTo>
                  <a:pt x="411160" y="189287"/>
                </a:lnTo>
                <a:lnTo>
                  <a:pt x="396968" y="161861"/>
                </a:lnTo>
                <a:lnTo>
                  <a:pt x="383011" y="134318"/>
                </a:lnTo>
                <a:lnTo>
                  <a:pt x="369312" y="106639"/>
                </a:lnTo>
                <a:lnTo>
                  <a:pt x="329850" y="79613"/>
                </a:lnTo>
                <a:close/>
              </a:path>
              <a:path w="426085" h="217170">
                <a:moveTo>
                  <a:pt x="215073" y="0"/>
                </a:moveTo>
                <a:lnTo>
                  <a:pt x="204127" y="5404"/>
                </a:lnTo>
                <a:lnTo>
                  <a:pt x="194203" y="12056"/>
                </a:lnTo>
                <a:lnTo>
                  <a:pt x="185803" y="17045"/>
                </a:lnTo>
                <a:lnTo>
                  <a:pt x="184021" y="20980"/>
                </a:lnTo>
                <a:lnTo>
                  <a:pt x="182495" y="24722"/>
                </a:lnTo>
                <a:lnTo>
                  <a:pt x="183512" y="30764"/>
                </a:lnTo>
                <a:lnTo>
                  <a:pt x="183004" y="36169"/>
                </a:lnTo>
                <a:lnTo>
                  <a:pt x="182153" y="44573"/>
                </a:lnTo>
                <a:lnTo>
                  <a:pt x="181349" y="53056"/>
                </a:lnTo>
                <a:lnTo>
                  <a:pt x="180928" y="61774"/>
                </a:lnTo>
                <a:lnTo>
                  <a:pt x="181222" y="70882"/>
                </a:lnTo>
                <a:lnTo>
                  <a:pt x="163353" y="83232"/>
                </a:lnTo>
                <a:lnTo>
                  <a:pt x="144601" y="95309"/>
                </a:lnTo>
                <a:lnTo>
                  <a:pt x="107411" y="118490"/>
                </a:lnTo>
                <a:lnTo>
                  <a:pt x="104354" y="120361"/>
                </a:lnTo>
                <a:lnTo>
                  <a:pt x="101555" y="124518"/>
                </a:lnTo>
                <a:lnTo>
                  <a:pt x="144158" y="124518"/>
                </a:lnTo>
                <a:lnTo>
                  <a:pt x="171643" y="106814"/>
                </a:lnTo>
                <a:lnTo>
                  <a:pt x="215073" y="79613"/>
                </a:lnTo>
                <a:lnTo>
                  <a:pt x="329850" y="79613"/>
                </a:lnTo>
                <a:lnTo>
                  <a:pt x="215073" y="0"/>
                </a:lnTo>
                <a:close/>
              </a:path>
            </a:pathLst>
          </a:custGeom>
          <a:solidFill>
            <a:srgbClr val="3870C0"/>
          </a:solidFill>
        </p:spPr>
        <p:txBody>
          <a:bodyPr wrap="square" lIns="0" tIns="0" rIns="0" bIns="0" rtlCol="0"/>
          <a:lstStyle/>
          <a:p>
            <a:endParaRPr/>
          </a:p>
        </p:txBody>
      </p:sp>
      <p:sp>
        <p:nvSpPr>
          <p:cNvPr id="26" name="TextBox 25"/>
          <p:cNvSpPr txBox="1"/>
          <p:nvPr/>
        </p:nvSpPr>
        <p:spPr>
          <a:xfrm>
            <a:off x="5958326" y="6083728"/>
            <a:ext cx="4337455" cy="369332"/>
          </a:xfrm>
          <a:prstGeom prst="rect">
            <a:avLst/>
          </a:prstGeom>
          <a:noFill/>
        </p:spPr>
        <p:txBody>
          <a:bodyPr wrap="square" rtlCol="0">
            <a:spAutoFit/>
          </a:bodyPr>
          <a:lstStyle/>
          <a:p>
            <a:r>
              <a:rPr lang="id-ID" dirty="0" smtClean="0">
                <a:solidFill>
                  <a:srgbClr val="333333"/>
                </a:solidFill>
                <a:latin typeface="Arial" panose="020B0604020202020204" pitchFamily="34" charset="0"/>
                <a:ea typeface="Times New Roman" panose="02020603050405020304" pitchFamily="18" charset="0"/>
                <a:cs typeface="Times New Roman" panose="02020603050405020304" pitchFamily="18" charset="0"/>
              </a:rPr>
              <a:t>Kegiatan Penyimpanan </a:t>
            </a:r>
            <a:r>
              <a:rPr lang="id-ID"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a:t>
            </a:r>
            <a:r>
              <a:rPr lang="id-ID" b="1"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store</a:t>
            </a:r>
            <a:r>
              <a:rPr lang="id-ID"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endParaRPr lang="id-ID" dirty="0"/>
          </a:p>
        </p:txBody>
      </p:sp>
    </p:spTree>
    <p:extLst>
      <p:ext uri="{BB962C8B-B14F-4D97-AF65-F5344CB8AC3E}">
        <p14:creationId xmlns:p14="http://schemas.microsoft.com/office/powerpoint/2010/main" xmlns="" val="4196612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l="6648" t="2577" r="1596" b="2061"/>
          <a:stretch>
            <a:fillRect/>
          </a:stretch>
        </p:blipFill>
        <p:spPr bwMode="auto">
          <a:xfrm>
            <a:off x="304800" y="685799"/>
            <a:ext cx="11049000" cy="616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itle 1"/>
          <p:cNvSpPr>
            <a:spLocks noGrp="1"/>
          </p:cNvSpPr>
          <p:nvPr>
            <p:ph type="title"/>
          </p:nvPr>
        </p:nvSpPr>
        <p:spPr>
          <a:xfrm>
            <a:off x="228600" y="-104775"/>
            <a:ext cx="8153400" cy="638176"/>
          </a:xfrm>
        </p:spPr>
        <p:txBody>
          <a:bodyPr>
            <a:normAutofit/>
          </a:bodyPr>
          <a:lstStyle/>
          <a:p>
            <a:pPr eaLnBrk="1" hangingPunct="1"/>
            <a:r>
              <a:rPr lang="en-AU" altLang="id-ID" sz="2000" b="1" dirty="0"/>
              <a:t>PENGUATAN KONEKTIVITAS NASIONAL</a:t>
            </a:r>
          </a:p>
        </p:txBody>
      </p:sp>
    </p:spTree>
    <p:extLst>
      <p:ext uri="{BB962C8B-B14F-4D97-AF65-F5344CB8AC3E}">
        <p14:creationId xmlns:p14="http://schemas.microsoft.com/office/powerpoint/2010/main" xmlns="" val="2040482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28600" y="-104775"/>
            <a:ext cx="8153400" cy="638176"/>
          </a:xfrm>
        </p:spPr>
        <p:txBody>
          <a:bodyPr>
            <a:normAutofit/>
          </a:bodyPr>
          <a:lstStyle/>
          <a:p>
            <a:r>
              <a:rPr lang="id-ID" sz="2000" b="1" noProof="1" smtClean="0">
                <a:ea typeface="MS PGothic" pitchFamily="34" charset="-128"/>
              </a:rPr>
              <a:t>MEMBANGUN KONEKTIVITAS NASIONAL</a:t>
            </a:r>
            <a:endParaRPr lang="en-AU" altLang="id-ID" sz="2000" b="1" dirty="0"/>
          </a:p>
        </p:txBody>
      </p:sp>
      <p:graphicFrame>
        <p:nvGraphicFramePr>
          <p:cNvPr id="6" name="Diagram 5"/>
          <p:cNvGraphicFramePr/>
          <p:nvPr>
            <p:extLst>
              <p:ext uri="{D42A27DB-BD31-4B8C-83A1-F6EECF244321}">
                <p14:modId xmlns:p14="http://schemas.microsoft.com/office/powerpoint/2010/main" xmlns="" val="1025859202"/>
              </p:ext>
            </p:extLst>
          </p:nvPr>
        </p:nvGraphicFramePr>
        <p:xfrm>
          <a:off x="7072313" y="1862137"/>
          <a:ext cx="4055368" cy="40052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4"/>
          <p:cNvSpPr>
            <a:spLocks noChangeArrowheads="1"/>
          </p:cNvSpPr>
          <p:nvPr/>
        </p:nvSpPr>
        <p:spPr bwMode="auto">
          <a:xfrm>
            <a:off x="228600" y="1636712"/>
            <a:ext cx="6678612" cy="5221288"/>
          </a:xfrm>
          <a:prstGeom prst="rect">
            <a:avLst/>
          </a:prstGeom>
          <a:noFill/>
          <a:ln w="9525">
            <a:noFill/>
            <a:miter lim="800000"/>
            <a:headEnd/>
            <a:tailEnd/>
          </a:ln>
        </p:spPr>
        <p:txBody>
          <a:bodyPr/>
          <a:lstStyle/>
          <a:p>
            <a:pPr marL="266700" indent="-266700" algn="just" eaLnBrk="1" fontAlgn="auto" hangingPunct="1">
              <a:spcBef>
                <a:spcPts val="0"/>
              </a:spcBef>
              <a:spcAft>
                <a:spcPts val="0"/>
              </a:spcAft>
              <a:buClr>
                <a:srgbClr val="A04DA3"/>
              </a:buClr>
              <a:buSzPct val="100000"/>
              <a:buFont typeface="Wingdings" pitchFamily="2" charset="2"/>
              <a:buChar char="q"/>
              <a:defRPr/>
            </a:pPr>
            <a:r>
              <a:rPr lang="id-ID" b="1" dirty="0">
                <a:latin typeface="+mn-lt"/>
                <a:cs typeface="Arial" charset="0"/>
              </a:rPr>
              <a:t>Konektivitas </a:t>
            </a:r>
            <a:r>
              <a:rPr lang="en-US" b="1" dirty="0" err="1">
                <a:latin typeface="+mn-lt"/>
                <a:cs typeface="Arial" charset="0"/>
              </a:rPr>
              <a:t>antar</a:t>
            </a:r>
            <a:r>
              <a:rPr lang="en-US" b="1" dirty="0">
                <a:latin typeface="+mn-lt"/>
                <a:cs typeface="Arial" charset="0"/>
              </a:rPr>
              <a:t> </a:t>
            </a:r>
            <a:r>
              <a:rPr lang="en-US" b="1" dirty="0" err="1">
                <a:latin typeface="+mn-lt"/>
                <a:cs typeface="Arial" charset="0"/>
              </a:rPr>
              <a:t>wilayah</a:t>
            </a:r>
            <a:r>
              <a:rPr lang="en-US" b="1" dirty="0">
                <a:latin typeface="+mn-lt"/>
                <a:cs typeface="Arial" charset="0"/>
              </a:rPr>
              <a:t> </a:t>
            </a:r>
            <a:r>
              <a:rPr lang="id-ID" b="1" dirty="0">
                <a:latin typeface="+mn-lt"/>
                <a:cs typeface="Arial" charset="0"/>
              </a:rPr>
              <a:t>: </a:t>
            </a:r>
          </a:p>
          <a:p>
            <a:pPr marL="450850" lvl="1" indent="-184150" algn="just" eaLnBrk="1" fontAlgn="auto" hangingPunct="1">
              <a:spcBef>
                <a:spcPts val="0"/>
              </a:spcBef>
              <a:spcAft>
                <a:spcPts val="0"/>
              </a:spcAft>
              <a:buClr>
                <a:schemeClr val="accent2"/>
              </a:buClr>
              <a:buSzPct val="130000"/>
              <a:buFont typeface="Arial" pitchFamily="34" charset="0"/>
              <a:buChar char="•"/>
              <a:defRPr/>
            </a:pPr>
            <a:r>
              <a:rPr lang="id-ID" sz="1600" dirty="0">
                <a:latin typeface="Calibri" pitchFamily="34" charset="0"/>
                <a:cs typeface="Arial" charset="0"/>
              </a:rPr>
              <a:t>Jawa dan Sumatra: pusat produksi yang besar, dan berfungsi sebagai hub nasional dan internasional (pendekatan </a:t>
            </a:r>
            <a:r>
              <a:rPr lang="id-ID" sz="1600" i="1" dirty="0">
                <a:latin typeface="Calibri" pitchFamily="34" charset="0"/>
                <a:cs typeface="Arial" charset="0"/>
              </a:rPr>
              <a:t>fishbone</a:t>
            </a:r>
            <a:r>
              <a:rPr lang="id-ID" sz="1600" dirty="0">
                <a:latin typeface="Calibri" pitchFamily="34" charset="0"/>
                <a:cs typeface="Arial" charset="0"/>
              </a:rPr>
              <a:t>)</a:t>
            </a:r>
          </a:p>
          <a:p>
            <a:pPr marL="450850" lvl="1" indent="-184150" algn="just" eaLnBrk="1" fontAlgn="auto" hangingPunct="1">
              <a:spcBef>
                <a:spcPts val="600"/>
              </a:spcBef>
              <a:spcAft>
                <a:spcPts val="0"/>
              </a:spcAft>
              <a:buClr>
                <a:schemeClr val="accent2"/>
              </a:buClr>
              <a:buSzPct val="130000"/>
              <a:buFont typeface="Arial" pitchFamily="34" charset="0"/>
              <a:buChar char="•"/>
              <a:defRPr/>
            </a:pPr>
            <a:r>
              <a:rPr lang="id-ID" sz="1600" dirty="0">
                <a:latin typeface="Calibri" pitchFamily="34" charset="0"/>
                <a:cs typeface="Arial" charset="0"/>
              </a:rPr>
              <a:t>Bagian lain dari Indonesia: menghubungkan daerah pedesaan dengan pasar lokal, menghubungkan pedalaman dengan pusat pertumbuhan, dan menghubungkan pusat-pusat pertumbuhan satu sama lain (pendekatan </a:t>
            </a:r>
            <a:r>
              <a:rPr lang="id-ID" sz="1600" i="1" dirty="0">
                <a:latin typeface="Calibri" pitchFamily="34" charset="0"/>
                <a:cs typeface="Arial" charset="0"/>
              </a:rPr>
              <a:t>ink spot</a:t>
            </a:r>
            <a:r>
              <a:rPr lang="id-ID" sz="1600" dirty="0">
                <a:latin typeface="Calibri" pitchFamily="34" charset="0"/>
                <a:cs typeface="Arial" charset="0"/>
              </a:rPr>
              <a:t>)</a:t>
            </a:r>
          </a:p>
          <a:p>
            <a:pPr marL="228600" indent="-228600" algn="just" eaLnBrk="1" fontAlgn="auto" hangingPunct="1">
              <a:spcBef>
                <a:spcPts val="0"/>
              </a:spcBef>
              <a:spcAft>
                <a:spcPts val="0"/>
              </a:spcAft>
              <a:buClr>
                <a:schemeClr val="accent2"/>
              </a:buClr>
              <a:buSzPct val="130000"/>
              <a:buFont typeface="Wingdings" pitchFamily="2" charset="2"/>
              <a:buChar char="§"/>
              <a:defRPr/>
            </a:pPr>
            <a:endParaRPr lang="id-ID" sz="1600" dirty="0">
              <a:latin typeface="Calibri" pitchFamily="34" charset="0"/>
              <a:cs typeface="Arial" charset="0"/>
            </a:endParaRPr>
          </a:p>
          <a:p>
            <a:pPr marL="266700" indent="-266700" algn="just" eaLnBrk="1" fontAlgn="auto" hangingPunct="1">
              <a:spcBef>
                <a:spcPts val="0"/>
              </a:spcBef>
              <a:spcAft>
                <a:spcPts val="0"/>
              </a:spcAft>
              <a:buClr>
                <a:srgbClr val="A04DA3"/>
              </a:buClr>
              <a:buSzPct val="100000"/>
              <a:buFont typeface="Wingdings" pitchFamily="2" charset="2"/>
              <a:buChar char="q"/>
              <a:defRPr/>
            </a:pPr>
            <a:r>
              <a:rPr lang="id-ID" b="1" dirty="0">
                <a:latin typeface="+mn-lt"/>
                <a:cs typeface="Arial" charset="0"/>
              </a:rPr>
              <a:t>Konektivitas antar pulau</a:t>
            </a:r>
            <a:r>
              <a:rPr lang="id-ID" dirty="0">
                <a:latin typeface="+mn-lt"/>
                <a:cs typeface="Arial" charset="0"/>
              </a:rPr>
              <a:t> </a:t>
            </a:r>
            <a:r>
              <a:rPr lang="id-ID" b="1" dirty="0">
                <a:latin typeface="Calibri" pitchFamily="34" charset="0"/>
                <a:cs typeface="Arial" charset="0"/>
              </a:rPr>
              <a:t>: </a:t>
            </a:r>
          </a:p>
          <a:p>
            <a:pPr marL="450850" lvl="1" indent="-184150" algn="just" eaLnBrk="1" fontAlgn="auto" hangingPunct="1">
              <a:spcBef>
                <a:spcPts val="0"/>
              </a:spcBef>
              <a:spcAft>
                <a:spcPts val="0"/>
              </a:spcAft>
              <a:buClr>
                <a:srgbClr val="A04DA3"/>
              </a:buClr>
              <a:buSzPct val="130000"/>
              <a:buFont typeface="Arial" pitchFamily="34" charset="0"/>
              <a:buChar char="•"/>
              <a:defRPr/>
            </a:pPr>
            <a:r>
              <a:rPr lang="id-ID" sz="1600" dirty="0">
                <a:latin typeface="Calibri" pitchFamily="34" charset="0"/>
                <a:cs typeface="Arial" charset="0"/>
              </a:rPr>
              <a:t>Kunci untuk mendistribusikan komoditas dasar dan produk lain ke luar pulau maupun membawa komoditas dari luar pulau ke Jawa</a:t>
            </a:r>
          </a:p>
          <a:p>
            <a:pPr marL="228600" indent="-228600" algn="just" eaLnBrk="1" fontAlgn="auto" hangingPunct="1">
              <a:spcBef>
                <a:spcPts val="0"/>
              </a:spcBef>
              <a:spcAft>
                <a:spcPts val="0"/>
              </a:spcAft>
              <a:buClr>
                <a:srgbClr val="A04DA3"/>
              </a:buClr>
              <a:buSzPct val="130000"/>
              <a:defRPr/>
            </a:pPr>
            <a:endParaRPr lang="id-ID" sz="1600" dirty="0">
              <a:latin typeface="Calibri" pitchFamily="34" charset="0"/>
              <a:cs typeface="Arial" charset="0"/>
            </a:endParaRPr>
          </a:p>
          <a:p>
            <a:pPr marL="266700" indent="-266700" algn="just" eaLnBrk="1" fontAlgn="auto" hangingPunct="1">
              <a:spcBef>
                <a:spcPts val="0"/>
              </a:spcBef>
              <a:spcAft>
                <a:spcPts val="0"/>
              </a:spcAft>
              <a:buClr>
                <a:srgbClr val="A04DA3"/>
              </a:buClr>
              <a:buSzPct val="100000"/>
              <a:buFont typeface="Wingdings" pitchFamily="2" charset="2"/>
              <a:buChar char="q"/>
              <a:defRPr/>
            </a:pPr>
            <a:r>
              <a:rPr lang="id-ID" b="1" dirty="0">
                <a:latin typeface="Calibri" pitchFamily="34" charset="0"/>
                <a:cs typeface="Arial" charset="0"/>
              </a:rPr>
              <a:t>Logistik Perdagangan Internasional : </a:t>
            </a:r>
          </a:p>
          <a:p>
            <a:pPr marL="450850" indent="-184150" algn="just" eaLnBrk="1" fontAlgn="auto" hangingPunct="1">
              <a:spcBef>
                <a:spcPts val="0"/>
              </a:spcBef>
              <a:spcAft>
                <a:spcPts val="0"/>
              </a:spcAft>
              <a:buClr>
                <a:srgbClr val="A04DA3"/>
              </a:buClr>
              <a:buSzPct val="130000"/>
              <a:buFont typeface="Arial" pitchFamily="34" charset="0"/>
              <a:buChar char="•"/>
              <a:defRPr/>
            </a:pPr>
            <a:r>
              <a:rPr lang="id-ID" sz="1600" dirty="0">
                <a:latin typeface="Calibri" pitchFamily="34" charset="0"/>
                <a:cs typeface="Arial" charset="0"/>
              </a:rPr>
              <a:t>Kemampuan untuk mengangkut barang dan jasa antar negara secara cepat, murah dan dengan tingkat prediktibilitas yang tinggi sangat menentukan daya saing ekspor</a:t>
            </a:r>
          </a:p>
        </p:txBody>
      </p:sp>
      <p:sp>
        <p:nvSpPr>
          <p:cNvPr id="9" name="Title 1"/>
          <p:cNvSpPr txBox="1">
            <a:spLocks/>
          </p:cNvSpPr>
          <p:nvPr/>
        </p:nvSpPr>
        <p:spPr bwMode="auto">
          <a:xfrm>
            <a:off x="7848600" y="1285875"/>
            <a:ext cx="3429000" cy="647700"/>
          </a:xfrm>
          <a:prstGeom prst="rect">
            <a:avLst/>
          </a:prstGeom>
          <a:noFill/>
          <a:ln w="9525" algn="ctr">
            <a:noFill/>
            <a:miter lim="800000"/>
            <a:headEnd/>
            <a:tailEnd/>
          </a:ln>
          <a:effectLst/>
        </p:spPr>
        <p:txBody>
          <a:bodyPr anchor="ctr"/>
          <a:lstStyle/>
          <a:p>
            <a:pPr eaLnBrk="1" fontAlgn="auto" hangingPunct="1">
              <a:spcBef>
                <a:spcPts val="0"/>
              </a:spcBef>
              <a:spcAft>
                <a:spcPts val="0"/>
              </a:spcAft>
              <a:defRPr/>
            </a:pPr>
            <a:r>
              <a:rPr lang="en-US" sz="2000" b="1" kern="0" dirty="0">
                <a:solidFill>
                  <a:schemeClr val="tx2"/>
                </a:solidFill>
                <a:latin typeface="+mj-lt"/>
                <a:ea typeface="+mj-ea"/>
                <a:cs typeface="+mj-cs"/>
              </a:rPr>
              <a:t> </a:t>
            </a:r>
            <a:r>
              <a:rPr lang="en-US" sz="2000" b="1" i="1" kern="0" dirty="0">
                <a:solidFill>
                  <a:srgbClr val="FF0000"/>
                </a:solidFill>
                <a:latin typeface="+mj-lt"/>
                <a:ea typeface="+mj-ea"/>
                <a:cs typeface="+mj-cs"/>
              </a:rPr>
              <a:t>Locally integrated, Globally connected </a:t>
            </a:r>
            <a:endParaRPr lang="en-NZ" sz="2000" b="1" kern="0" dirty="0">
              <a:solidFill>
                <a:srgbClr val="FF0000"/>
              </a:solidFill>
              <a:latin typeface="+mj-lt"/>
              <a:ea typeface="+mj-ea"/>
              <a:cs typeface="+mj-cs"/>
            </a:endParaRPr>
          </a:p>
        </p:txBody>
      </p:sp>
      <p:sp>
        <p:nvSpPr>
          <p:cNvPr id="10" name="Rectangle 9"/>
          <p:cNvSpPr>
            <a:spLocks noChangeArrowheads="1"/>
          </p:cNvSpPr>
          <p:nvPr/>
        </p:nvSpPr>
        <p:spPr bwMode="auto">
          <a:xfrm>
            <a:off x="248444" y="1066584"/>
            <a:ext cx="7129462" cy="4385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lnSpc>
                <a:spcPts val="2700"/>
              </a:lnSpc>
            </a:pPr>
            <a:r>
              <a:rPr lang="id-ID" altLang="id-ID" sz="2400" b="1" dirty="0">
                <a:solidFill>
                  <a:srgbClr val="0070C0"/>
                </a:solidFill>
                <a:latin typeface="Calibri" panose="020F0502020204030204" pitchFamily="34" charset="0"/>
              </a:rPr>
              <a:t>Konektivitas Intra Pulau, Antar Pulau </a:t>
            </a:r>
            <a:r>
              <a:rPr lang="en-US" altLang="id-ID" sz="2400" b="1" dirty="0">
                <a:solidFill>
                  <a:srgbClr val="0070C0"/>
                </a:solidFill>
                <a:latin typeface="Calibri" panose="020F0502020204030204" pitchFamily="34" charset="0"/>
              </a:rPr>
              <a:t>d</a:t>
            </a:r>
            <a:r>
              <a:rPr lang="id-ID" altLang="id-ID" sz="2400" b="1" dirty="0">
                <a:solidFill>
                  <a:srgbClr val="0070C0"/>
                </a:solidFill>
                <a:latin typeface="Calibri" panose="020F0502020204030204" pitchFamily="34" charset="0"/>
              </a:rPr>
              <a:t>an International</a:t>
            </a:r>
            <a:r>
              <a:rPr lang="en-US" altLang="id-ID" sz="2400" i="1" dirty="0">
                <a:solidFill>
                  <a:srgbClr val="0070C0"/>
                </a:solidFill>
                <a:latin typeface="Calibri" panose="020F0502020204030204" pitchFamily="34" charset="0"/>
              </a:rPr>
              <a:t> </a:t>
            </a:r>
            <a:endParaRPr lang="en-NZ" altLang="id-ID" sz="2400" b="1" dirty="0">
              <a:solidFill>
                <a:srgbClr val="0070C0"/>
              </a:solidFill>
              <a:latin typeface="Calibri" panose="020F0502020204030204" pitchFamily="34" charset="0"/>
            </a:endParaRPr>
          </a:p>
        </p:txBody>
      </p:sp>
    </p:spTree>
    <p:extLst>
      <p:ext uri="{BB962C8B-B14F-4D97-AF65-F5344CB8AC3E}">
        <p14:creationId xmlns:p14="http://schemas.microsoft.com/office/powerpoint/2010/main" xmlns="" val="33594469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1246" y="457201"/>
            <a:ext cx="10605811" cy="6400800"/>
          </a:xfrm>
          <a:prstGeom prst="rect">
            <a:avLst/>
          </a:prstGeom>
        </p:spPr>
      </p:pic>
      <p:sp>
        <p:nvSpPr>
          <p:cNvPr id="4" name="Title 1"/>
          <p:cNvSpPr txBox="1">
            <a:spLocks/>
          </p:cNvSpPr>
          <p:nvPr/>
        </p:nvSpPr>
        <p:spPr>
          <a:xfrm>
            <a:off x="170543" y="-243114"/>
            <a:ext cx="10522528" cy="856021"/>
          </a:xfrm>
          <a:prstGeom prst="rect">
            <a:avLst/>
          </a:prstGeom>
        </p:spPr>
        <p:txBody>
          <a:bodyPr vert="horz" lIns="91440" tIns="45720" rIns="91440" bIns="45720" rtlCol="0" anchor="ctr">
            <a:normAutofit fontScale="975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id-ID" sz="2000" b="1" dirty="0" smtClean="0"/>
              <a:t>Perpres No. .26 Tahun 2012 Tentang </a:t>
            </a:r>
            <a:r>
              <a:rPr lang="id-ID" sz="2000" b="1" dirty="0"/>
              <a:t>C</a:t>
            </a:r>
            <a:r>
              <a:rPr lang="id-ID" sz="2000" b="1" dirty="0" smtClean="0"/>
              <a:t>etak </a:t>
            </a:r>
            <a:r>
              <a:rPr lang="id-ID" sz="2000" b="1" dirty="0"/>
              <a:t>B</a:t>
            </a:r>
            <a:r>
              <a:rPr lang="id-ID" sz="2000" b="1" dirty="0" smtClean="0"/>
              <a:t>iru </a:t>
            </a:r>
            <a:r>
              <a:rPr lang="id-ID" sz="2000" b="1" dirty="0"/>
              <a:t>P</a:t>
            </a:r>
            <a:r>
              <a:rPr lang="id-ID" sz="2000" b="1" dirty="0" smtClean="0"/>
              <a:t>engembangan </a:t>
            </a:r>
            <a:r>
              <a:rPr lang="id-ID" sz="2000" b="1" dirty="0"/>
              <a:t>S</a:t>
            </a:r>
            <a:r>
              <a:rPr lang="id-ID" sz="2000" b="1" dirty="0" smtClean="0"/>
              <a:t>istem </a:t>
            </a:r>
            <a:r>
              <a:rPr lang="id-ID" sz="2000" b="1" dirty="0"/>
              <a:t>L</a:t>
            </a:r>
            <a:r>
              <a:rPr lang="id-ID" sz="2000" b="1" dirty="0" smtClean="0"/>
              <a:t>ogistik Nasional</a:t>
            </a:r>
            <a:endParaRPr lang="en-US" sz="1400" b="1" dirty="0"/>
          </a:p>
        </p:txBody>
      </p:sp>
    </p:spTree>
    <p:extLst>
      <p:ext uri="{BB962C8B-B14F-4D97-AF65-F5344CB8AC3E}">
        <p14:creationId xmlns:p14="http://schemas.microsoft.com/office/powerpoint/2010/main" xmlns="" val="31127440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 y="944313"/>
            <a:ext cx="8478029" cy="4906068"/>
          </a:xfrm>
          <a:prstGeom prst="rect">
            <a:avLst/>
          </a:prstGeom>
        </p:spPr>
      </p:pic>
      <p:sp>
        <p:nvSpPr>
          <p:cNvPr id="4" name="Oval 3"/>
          <p:cNvSpPr/>
          <p:nvPr/>
        </p:nvSpPr>
        <p:spPr>
          <a:xfrm>
            <a:off x="8305800" y="1828800"/>
            <a:ext cx="3194257" cy="3137095"/>
          </a:xfrm>
          <a:prstGeom prst="ellipse">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id-ID" sz="3600" dirty="0" smtClean="0"/>
              <a:t>Visi Logistik Indonesia 2025</a:t>
            </a:r>
            <a:endParaRPr lang="id-ID" sz="3600" dirty="0"/>
          </a:p>
        </p:txBody>
      </p:sp>
      <p:sp>
        <p:nvSpPr>
          <p:cNvPr id="6" name="Title 1"/>
          <p:cNvSpPr>
            <a:spLocks noGrp="1"/>
          </p:cNvSpPr>
          <p:nvPr>
            <p:ph type="title"/>
          </p:nvPr>
        </p:nvSpPr>
        <p:spPr>
          <a:xfrm>
            <a:off x="533399" y="-45046"/>
            <a:ext cx="10518227" cy="411162"/>
          </a:xfrm>
        </p:spPr>
        <p:txBody>
          <a:bodyPr>
            <a:normAutofit fontScale="90000"/>
          </a:bodyPr>
          <a:lstStyle/>
          <a:p>
            <a:r>
              <a:rPr lang="id-ID" sz="2400" b="1" dirty="0" smtClean="0"/>
              <a:t>Kunci Penggerak Sistem Logistik Nasional</a:t>
            </a:r>
            <a:endParaRPr lang="en-US" sz="1600" b="1" dirty="0"/>
          </a:p>
        </p:txBody>
      </p:sp>
      <p:sp>
        <p:nvSpPr>
          <p:cNvPr id="7" name="Oval 6"/>
          <p:cNvSpPr/>
          <p:nvPr/>
        </p:nvSpPr>
        <p:spPr>
          <a:xfrm>
            <a:off x="457200" y="4572000"/>
            <a:ext cx="5610387" cy="1115878"/>
          </a:xfrm>
          <a:prstGeom prst="ellipse">
            <a:avLst/>
          </a:prstGeom>
          <a:noFill/>
          <a:ln>
            <a:solidFill>
              <a:srgbClr val="FF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endParaRPr lang="id-ID"/>
          </a:p>
        </p:txBody>
      </p:sp>
    </p:spTree>
    <p:extLst>
      <p:ext uri="{BB962C8B-B14F-4D97-AF65-F5344CB8AC3E}">
        <p14:creationId xmlns:p14="http://schemas.microsoft.com/office/powerpoint/2010/main" xmlns="" val="2019670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533399" y="-16018"/>
            <a:ext cx="10518227" cy="411162"/>
          </a:xfrm>
          <a:prstGeom prst="rect">
            <a:avLst/>
          </a:prstGeom>
        </p:spPr>
        <p:txBody>
          <a:bodyPr vert="horz" lIns="91440" tIns="45720" rIns="91440" bIns="45720" rtlCol="0" anchor="ctr">
            <a:normAutofit fontScale="90000" lnSpcReduction="10000"/>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r>
              <a:rPr lang="id-ID" sz="2400" b="1" dirty="0"/>
              <a:t>Sistem Logistik Nasional</a:t>
            </a:r>
            <a:endParaRPr lang="en-US" sz="1600" b="1" dirty="0"/>
          </a:p>
        </p:txBody>
      </p:sp>
      <p:sp>
        <p:nvSpPr>
          <p:cNvPr id="4" name="Half Frame 3"/>
          <p:cNvSpPr/>
          <p:nvPr/>
        </p:nvSpPr>
        <p:spPr>
          <a:xfrm>
            <a:off x="155332" y="1921757"/>
            <a:ext cx="860271" cy="860493"/>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5" name="Half Frame 4"/>
          <p:cNvSpPr/>
          <p:nvPr/>
        </p:nvSpPr>
        <p:spPr>
          <a:xfrm rot="16200000">
            <a:off x="155221" y="3054249"/>
            <a:ext cx="860493" cy="860271"/>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6" name="Half Frame 5"/>
          <p:cNvSpPr/>
          <p:nvPr/>
        </p:nvSpPr>
        <p:spPr>
          <a:xfrm rot="5400000">
            <a:off x="10792044" y="1880801"/>
            <a:ext cx="860493" cy="860271"/>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7" name="Half Frame 6"/>
          <p:cNvSpPr/>
          <p:nvPr/>
        </p:nvSpPr>
        <p:spPr>
          <a:xfrm rot="10800000">
            <a:off x="10792155" y="2997363"/>
            <a:ext cx="860271" cy="860493"/>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8" name="TextBox 7"/>
          <p:cNvSpPr txBox="1"/>
          <p:nvPr/>
        </p:nvSpPr>
        <p:spPr>
          <a:xfrm>
            <a:off x="494622" y="2144597"/>
            <a:ext cx="10812008" cy="1754326"/>
          </a:xfrm>
          <a:prstGeom prst="rect">
            <a:avLst/>
          </a:prstGeom>
          <a:noFill/>
        </p:spPr>
        <p:txBody>
          <a:bodyPr wrap="square" rtlCol="0">
            <a:spAutoFit/>
          </a:bodyPr>
          <a:lstStyle/>
          <a:p>
            <a:pPr marL="342900" lvl="0" indent="-342900" algn="just">
              <a:buFont typeface="+mj-lt"/>
              <a:buAutoNum type="arabicPeriod"/>
            </a:pPr>
            <a:r>
              <a:rPr lang="id-ID" dirty="0" smtClean="0"/>
              <a:t>Memperlancar </a:t>
            </a:r>
            <a:r>
              <a:rPr lang="id-ID" dirty="0"/>
              <a:t>arus barang secara efektif dan efisien untuk menjamin pemenuhan kebutuhan dasar masyarakat dan peningkatan daya saing produk nasional di pasar domestik, regional, dan </a:t>
            </a:r>
            <a:r>
              <a:rPr lang="id-ID" dirty="0" smtClean="0"/>
              <a:t>global.</a:t>
            </a:r>
          </a:p>
          <a:p>
            <a:pPr marL="342900" lvl="0" indent="-342900" algn="just">
              <a:buFont typeface="+mj-lt"/>
              <a:buAutoNum type="arabicPeriod"/>
            </a:pPr>
            <a:r>
              <a:rPr lang="id-ID" dirty="0" smtClean="0"/>
              <a:t>Membangun </a:t>
            </a:r>
            <a:r>
              <a:rPr lang="id-ID" dirty="0"/>
              <a:t>simpul simpul logistik nasional dan konektivitasnya mulai dari pedesaan, perkotaan, antar wilayah dan antar pulau sampai dengan Pelabuhan Hub Internasional </a:t>
            </a:r>
            <a:r>
              <a:rPr lang="sv-SE" dirty="0"/>
              <a:t>melalui kolaborasi antar pemangku kepentingan.</a:t>
            </a:r>
            <a:endParaRPr lang="id-ID" dirty="0"/>
          </a:p>
          <a:p>
            <a:pPr marL="342900" indent="-342900" algn="just">
              <a:buFont typeface="+mj-lt"/>
              <a:buAutoNum type="arabicPeriod"/>
            </a:pPr>
            <a:endParaRPr lang="id-ID" dirty="0"/>
          </a:p>
        </p:txBody>
      </p:sp>
      <p:sp>
        <p:nvSpPr>
          <p:cNvPr id="9" name="Half Frame 8"/>
          <p:cNvSpPr/>
          <p:nvPr/>
        </p:nvSpPr>
        <p:spPr>
          <a:xfrm>
            <a:off x="155332" y="4161975"/>
            <a:ext cx="860271" cy="860493"/>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10" name="Half Frame 9"/>
          <p:cNvSpPr/>
          <p:nvPr/>
        </p:nvSpPr>
        <p:spPr>
          <a:xfrm rot="16200000">
            <a:off x="231420" y="5956965"/>
            <a:ext cx="860493" cy="860271"/>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11" name="Half Frame 10"/>
          <p:cNvSpPr/>
          <p:nvPr/>
        </p:nvSpPr>
        <p:spPr>
          <a:xfrm rot="5400000">
            <a:off x="10777084" y="4162085"/>
            <a:ext cx="860493" cy="860271"/>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12" name="Half Frame 11"/>
          <p:cNvSpPr/>
          <p:nvPr/>
        </p:nvSpPr>
        <p:spPr>
          <a:xfrm rot="10800000">
            <a:off x="10777196" y="5955814"/>
            <a:ext cx="860271" cy="860493"/>
          </a:xfrm>
          <a:prstGeom prst="halfFrame">
            <a:avLst>
              <a:gd name="adj1" fmla="val 25770"/>
              <a:gd name="adj2" fmla="val 25770"/>
            </a:avLst>
          </a:prstGeom>
        </p:spPr>
        <p:style>
          <a:lnRef idx="1">
            <a:schemeClr val="accent6"/>
          </a:lnRef>
          <a:fillRef idx="3">
            <a:schemeClr val="accent6"/>
          </a:fillRef>
          <a:effectRef idx="2">
            <a:schemeClr val="accent6"/>
          </a:effectRef>
          <a:fontRef idx="minor">
            <a:schemeClr val="lt1"/>
          </a:fontRef>
        </p:style>
      </p:sp>
      <p:sp>
        <p:nvSpPr>
          <p:cNvPr id="13" name="TextBox 12"/>
          <p:cNvSpPr txBox="1"/>
          <p:nvPr/>
        </p:nvSpPr>
        <p:spPr>
          <a:xfrm>
            <a:off x="515256" y="4407549"/>
            <a:ext cx="10849429" cy="2308324"/>
          </a:xfrm>
          <a:prstGeom prst="rect">
            <a:avLst/>
          </a:prstGeom>
          <a:noFill/>
        </p:spPr>
        <p:txBody>
          <a:bodyPr wrap="square" rtlCol="0">
            <a:spAutoFit/>
          </a:bodyPr>
          <a:lstStyle/>
          <a:p>
            <a:r>
              <a:rPr lang="id-ID" b="1" dirty="0"/>
              <a:t>Memperlancar arus barang secara efektif dan </a:t>
            </a:r>
            <a:r>
              <a:rPr lang="id-ID" b="1" dirty="0" smtClean="0"/>
              <a:t>efisien</a:t>
            </a:r>
          </a:p>
          <a:p>
            <a:pPr marL="342900" indent="-342900" algn="just">
              <a:buFont typeface="+mj-lt"/>
              <a:buAutoNum type="arabicPeriod"/>
            </a:pPr>
            <a:r>
              <a:rPr lang="id-ID" dirty="0" smtClean="0"/>
              <a:t>Menurunkan </a:t>
            </a:r>
            <a:r>
              <a:rPr lang="id-ID" dirty="0"/>
              <a:t>biaya logistik, memperlancar arus barang dan meningkatkan pelayanan logistik </a:t>
            </a:r>
            <a:r>
              <a:rPr lang="id-ID" dirty="0" smtClean="0"/>
              <a:t>sehingga meningkatkan </a:t>
            </a:r>
            <a:r>
              <a:rPr lang="id-ID" dirty="0"/>
              <a:t>daya saing produk nasional di pasar global dan pasar domestik.</a:t>
            </a:r>
          </a:p>
          <a:p>
            <a:pPr marL="342900" indent="-342900" algn="just">
              <a:buFont typeface="+mj-lt"/>
              <a:buAutoNum type="arabicPeriod"/>
            </a:pPr>
            <a:r>
              <a:rPr lang="id-ID" dirty="0" smtClean="0"/>
              <a:t>Menjamin </a:t>
            </a:r>
            <a:r>
              <a:rPr lang="id-ID" dirty="0"/>
              <a:t>ketersediaan komoditas pokok dan strategis di seluruh wilayah Indonesia dengan harga </a:t>
            </a:r>
            <a:r>
              <a:rPr lang="id-ID" dirty="0" smtClean="0"/>
              <a:t>yang </a:t>
            </a:r>
            <a:r>
              <a:rPr lang="sv-SE" dirty="0" smtClean="0"/>
              <a:t>terjangkau </a:t>
            </a:r>
            <a:r>
              <a:rPr lang="sv-SE" dirty="0"/>
              <a:t>sehingga mendorong pencapaian masyarakat adil dan makmur, dan memperkokoh </a:t>
            </a:r>
            <a:r>
              <a:rPr lang="sv-SE" dirty="0" smtClean="0"/>
              <a:t>kedaulatan</a:t>
            </a:r>
            <a:r>
              <a:rPr lang="id-ID" dirty="0" smtClean="0"/>
              <a:t> dan </a:t>
            </a:r>
            <a:r>
              <a:rPr lang="id-ID" dirty="0"/>
              <a:t>keutuhan NKRI;</a:t>
            </a:r>
          </a:p>
          <a:p>
            <a:pPr marL="342900" indent="-342900" algn="just">
              <a:buFont typeface="+mj-lt"/>
              <a:buAutoNum type="arabicPeriod"/>
            </a:pPr>
            <a:r>
              <a:rPr lang="id-ID" dirty="0" smtClean="0"/>
              <a:t>Mempersiapkan </a:t>
            </a:r>
            <a:r>
              <a:rPr lang="id-ID" dirty="0"/>
              <a:t>diri untuk mencapai target integrasi logistik ASEAN pada tahun 2013, integrasi </a:t>
            </a:r>
            <a:r>
              <a:rPr lang="id-ID" dirty="0" smtClean="0"/>
              <a:t>pasar </a:t>
            </a:r>
            <a:r>
              <a:rPr lang="es-ES" dirty="0" smtClean="0"/>
              <a:t>ASEAN </a:t>
            </a:r>
            <a:r>
              <a:rPr lang="es-ES" dirty="0"/>
              <a:t>pada </a:t>
            </a:r>
            <a:r>
              <a:rPr lang="es-ES" dirty="0" err="1"/>
              <a:t>tahun</a:t>
            </a:r>
            <a:r>
              <a:rPr lang="es-ES" dirty="0"/>
              <a:t> 2015, dan </a:t>
            </a:r>
            <a:r>
              <a:rPr lang="es-ES" dirty="0" err="1"/>
              <a:t>integrasi</a:t>
            </a:r>
            <a:r>
              <a:rPr lang="es-ES" dirty="0"/>
              <a:t> pasar global pada </a:t>
            </a:r>
            <a:r>
              <a:rPr lang="es-ES" dirty="0" err="1"/>
              <a:t>tahun</a:t>
            </a:r>
            <a:r>
              <a:rPr lang="es-ES" dirty="0"/>
              <a:t> 2020</a:t>
            </a:r>
            <a:endParaRPr lang="id-ID" dirty="0"/>
          </a:p>
        </p:txBody>
      </p:sp>
      <p:sp>
        <p:nvSpPr>
          <p:cNvPr id="14" name="Half Frame 13"/>
          <p:cNvSpPr/>
          <p:nvPr/>
        </p:nvSpPr>
        <p:spPr>
          <a:xfrm rot="16200000">
            <a:off x="166942" y="883068"/>
            <a:ext cx="860493" cy="860271"/>
          </a:xfrm>
          <a:prstGeom prst="halfFrame">
            <a:avLst>
              <a:gd name="adj1" fmla="val 25770"/>
              <a:gd name="adj2" fmla="val 25770"/>
            </a:avLst>
          </a:prstGeom>
        </p:spPr>
        <p:style>
          <a:lnRef idx="1">
            <a:schemeClr val="accent2"/>
          </a:lnRef>
          <a:fillRef idx="3">
            <a:schemeClr val="accent2"/>
          </a:fillRef>
          <a:effectRef idx="2">
            <a:schemeClr val="accent2"/>
          </a:effectRef>
          <a:fontRef idx="minor">
            <a:schemeClr val="lt1"/>
          </a:fontRef>
        </p:style>
      </p:sp>
      <p:sp>
        <p:nvSpPr>
          <p:cNvPr id="15" name="TextBox 14"/>
          <p:cNvSpPr txBox="1"/>
          <p:nvPr/>
        </p:nvSpPr>
        <p:spPr>
          <a:xfrm>
            <a:off x="479664" y="1016322"/>
            <a:ext cx="10826966" cy="400110"/>
          </a:xfrm>
          <a:prstGeom prst="rect">
            <a:avLst/>
          </a:prstGeom>
          <a:noFill/>
        </p:spPr>
        <p:txBody>
          <a:bodyPr wrap="square" rtlCol="0">
            <a:spAutoFit/>
          </a:bodyPr>
          <a:lstStyle/>
          <a:p>
            <a:r>
              <a:rPr lang="en-US" sz="2000" b="1" dirty="0"/>
              <a:t>Locally Integrated, Globally Connected for National Competitiveness and Social Welfare</a:t>
            </a:r>
            <a:endParaRPr lang="id-ID" sz="2000" b="1" dirty="0"/>
          </a:p>
        </p:txBody>
      </p:sp>
      <p:sp>
        <p:nvSpPr>
          <p:cNvPr id="16" name="Half Frame 15"/>
          <p:cNvSpPr/>
          <p:nvPr/>
        </p:nvSpPr>
        <p:spPr>
          <a:xfrm rot="5400000">
            <a:off x="10780371" y="633463"/>
            <a:ext cx="860493" cy="860271"/>
          </a:xfrm>
          <a:prstGeom prst="halfFrame">
            <a:avLst>
              <a:gd name="adj1" fmla="val 25770"/>
              <a:gd name="adj2" fmla="val 25770"/>
            </a:avLst>
          </a:prstGeom>
        </p:spPr>
        <p:style>
          <a:lnRef idx="1">
            <a:schemeClr val="accent2"/>
          </a:lnRef>
          <a:fillRef idx="3">
            <a:schemeClr val="accent2"/>
          </a:fillRef>
          <a:effectRef idx="2">
            <a:schemeClr val="accent2"/>
          </a:effectRef>
          <a:fontRef idx="minor">
            <a:schemeClr val="lt1"/>
          </a:fontRef>
        </p:style>
      </p:sp>
      <p:sp>
        <p:nvSpPr>
          <p:cNvPr id="17" name="Rounded Rectangle 16"/>
          <p:cNvSpPr/>
          <p:nvPr/>
        </p:nvSpPr>
        <p:spPr>
          <a:xfrm>
            <a:off x="9802619" y="626204"/>
            <a:ext cx="915573" cy="342671"/>
          </a:xfrm>
          <a:prstGeom prst="round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2000" b="1" dirty="0" smtClean="0"/>
              <a:t>Visi</a:t>
            </a:r>
            <a:endParaRPr lang="en-US" sz="2000" b="1" dirty="0"/>
          </a:p>
        </p:txBody>
      </p:sp>
      <p:sp>
        <p:nvSpPr>
          <p:cNvPr id="18" name="Rounded Rectangle 17"/>
          <p:cNvSpPr/>
          <p:nvPr/>
        </p:nvSpPr>
        <p:spPr>
          <a:xfrm>
            <a:off x="9861249" y="1763088"/>
            <a:ext cx="915573" cy="342671"/>
          </a:xfrm>
          <a:prstGeom prst="round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2000" b="1" dirty="0" smtClean="0"/>
              <a:t>Misi</a:t>
            </a:r>
            <a:endParaRPr lang="en-US" sz="2000" b="1" dirty="0"/>
          </a:p>
        </p:txBody>
      </p:sp>
      <p:sp>
        <p:nvSpPr>
          <p:cNvPr id="19" name="Rounded Rectangle 18"/>
          <p:cNvSpPr/>
          <p:nvPr/>
        </p:nvSpPr>
        <p:spPr>
          <a:xfrm>
            <a:off x="9677400" y="4147935"/>
            <a:ext cx="1040791" cy="342671"/>
          </a:xfrm>
          <a:prstGeom prst="round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2000" b="1" dirty="0" smtClean="0"/>
              <a:t>Tujuan</a:t>
            </a:r>
            <a:endParaRPr lang="en-US" sz="2000" b="1" dirty="0"/>
          </a:p>
        </p:txBody>
      </p:sp>
    </p:spTree>
    <p:extLst>
      <p:ext uri="{BB962C8B-B14F-4D97-AF65-F5344CB8AC3E}">
        <p14:creationId xmlns:p14="http://schemas.microsoft.com/office/powerpoint/2010/main" xmlns="" val="258542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3086"/>
            <a:ext cx="10518227" cy="411162"/>
          </a:xfrm>
        </p:spPr>
        <p:txBody>
          <a:bodyPr>
            <a:normAutofit fontScale="90000"/>
          </a:bodyPr>
          <a:lstStyle/>
          <a:p>
            <a:r>
              <a:rPr lang="id-ID" sz="2400" b="1" dirty="0" smtClean="0"/>
              <a:t>PERMASALAHAN LOGISTIK INDONESIA</a:t>
            </a:r>
            <a:endParaRPr lang="en-US" sz="1600" b="1" dirty="0"/>
          </a:p>
        </p:txBody>
      </p:sp>
      <p:sp>
        <p:nvSpPr>
          <p:cNvPr id="10" name="object 89"/>
          <p:cNvSpPr txBox="1"/>
          <p:nvPr/>
        </p:nvSpPr>
        <p:spPr>
          <a:xfrm>
            <a:off x="6921784" y="512148"/>
            <a:ext cx="4674013" cy="627736"/>
          </a:xfrm>
          <a:prstGeom prst="rect">
            <a:avLst/>
          </a:prstGeom>
          <a:solidFill>
            <a:srgbClr val="244060"/>
          </a:solidFill>
        </p:spPr>
        <p:txBody>
          <a:bodyPr vert="horz" wrap="square" lIns="0" tIns="34925" rIns="0" bIns="0" rtlCol="0">
            <a:spAutoFit/>
          </a:bodyPr>
          <a:lstStyle/>
          <a:p>
            <a:pPr marL="22225" algn="ctr">
              <a:lnSpc>
                <a:spcPct val="100000"/>
              </a:lnSpc>
              <a:spcBef>
                <a:spcPts val="275"/>
              </a:spcBef>
            </a:pPr>
            <a:r>
              <a:rPr lang="id-ID" dirty="0">
                <a:solidFill>
                  <a:schemeClr val="bg1"/>
                </a:solidFill>
              </a:rPr>
              <a:t>Logistic Performance </a:t>
            </a:r>
            <a:r>
              <a:rPr lang="id-ID" dirty="0" smtClean="0">
                <a:solidFill>
                  <a:schemeClr val="bg1"/>
                </a:solidFill>
              </a:rPr>
              <a:t>Index (LPI)</a:t>
            </a:r>
          </a:p>
          <a:p>
            <a:pPr marL="22225" algn="ctr">
              <a:lnSpc>
                <a:spcPct val="100000"/>
              </a:lnSpc>
              <a:spcBef>
                <a:spcPts val="275"/>
              </a:spcBef>
            </a:pPr>
            <a:r>
              <a:rPr lang="id-ID" dirty="0" smtClean="0">
                <a:solidFill>
                  <a:schemeClr val="bg1"/>
                </a:solidFill>
              </a:rPr>
              <a:t>yang </a:t>
            </a:r>
            <a:r>
              <a:rPr lang="id-ID" dirty="0">
                <a:solidFill>
                  <a:schemeClr val="bg1"/>
                </a:solidFill>
              </a:rPr>
              <a:t>dipublikasikan Bank </a:t>
            </a:r>
            <a:r>
              <a:rPr lang="id-ID" dirty="0" smtClean="0">
                <a:solidFill>
                  <a:schemeClr val="bg1"/>
                </a:solidFill>
              </a:rPr>
              <a:t>Dunia</a:t>
            </a:r>
            <a:endParaRPr dirty="0">
              <a:solidFill>
                <a:schemeClr val="bg1"/>
              </a:solidFill>
              <a:latin typeface="Arial"/>
              <a:cs typeface="Arial"/>
            </a:endParaRPr>
          </a:p>
        </p:txBody>
      </p:sp>
      <p:sp>
        <p:nvSpPr>
          <p:cNvPr id="11" name="Rounded Rectangle 10"/>
          <p:cNvSpPr/>
          <p:nvPr/>
        </p:nvSpPr>
        <p:spPr>
          <a:xfrm>
            <a:off x="7221626" y="6134048"/>
            <a:ext cx="4074327" cy="553408"/>
          </a:xfrm>
          <a:prstGeom prst="round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id-ID" sz="1600" dirty="0" smtClean="0"/>
              <a:t>Peringkat dibawah Singapura</a:t>
            </a:r>
            <a:r>
              <a:rPr lang="id-ID" sz="1600" dirty="0"/>
              <a:t>, Malaysia</a:t>
            </a:r>
            <a:r>
              <a:rPr lang="id-ID" sz="1600" dirty="0" smtClean="0"/>
              <a:t>, dan  Thailand</a:t>
            </a:r>
            <a:endParaRPr lang="en-US" sz="1600" dirty="0"/>
          </a:p>
        </p:txBody>
      </p:sp>
      <p:graphicFrame>
        <p:nvGraphicFramePr>
          <p:cNvPr id="12" name="Chart 11"/>
          <p:cNvGraphicFramePr/>
          <p:nvPr>
            <p:extLst>
              <p:ext uri="{D42A27DB-BD31-4B8C-83A1-F6EECF244321}">
                <p14:modId xmlns:p14="http://schemas.microsoft.com/office/powerpoint/2010/main" xmlns="" val="2935387112"/>
              </p:ext>
            </p:extLst>
          </p:nvPr>
        </p:nvGraphicFramePr>
        <p:xfrm>
          <a:off x="6687724" y="1320358"/>
          <a:ext cx="4997409" cy="294954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Table 12"/>
          <p:cNvGraphicFramePr>
            <a:graphicFrameLocks noGrp="1"/>
          </p:cNvGraphicFramePr>
          <p:nvPr>
            <p:extLst>
              <p:ext uri="{D42A27DB-BD31-4B8C-83A1-F6EECF244321}">
                <p14:modId xmlns:p14="http://schemas.microsoft.com/office/powerpoint/2010/main" xmlns="" val="3747676327"/>
              </p:ext>
            </p:extLst>
          </p:nvPr>
        </p:nvGraphicFramePr>
        <p:xfrm>
          <a:off x="7300466" y="3865366"/>
          <a:ext cx="3916648" cy="2042160"/>
        </p:xfrm>
        <a:graphic>
          <a:graphicData uri="http://schemas.openxmlformats.org/drawingml/2006/table">
            <a:tbl>
              <a:tblPr firstRow="1" bandRow="1">
                <a:tableStyleId>{5C22544A-7EE6-4342-B048-85BDC9FD1C3A}</a:tableStyleId>
              </a:tblPr>
              <a:tblGrid>
                <a:gridCol w="1168400"/>
                <a:gridCol w="1087395"/>
                <a:gridCol w="1660853"/>
              </a:tblGrid>
              <a:tr h="319689">
                <a:tc>
                  <a:txBody>
                    <a:bodyPr/>
                    <a:lstStyle/>
                    <a:p>
                      <a:pPr algn="ctr"/>
                      <a:r>
                        <a:rPr lang="id-ID" sz="1400" dirty="0" smtClean="0"/>
                        <a:t>Year</a:t>
                      </a:r>
                      <a:endParaRPr lang="id-ID" sz="1400" dirty="0"/>
                    </a:p>
                  </a:txBody>
                  <a:tcPr anchor="ctr"/>
                </a:tc>
                <a:tc>
                  <a:txBody>
                    <a:bodyPr/>
                    <a:lstStyle/>
                    <a:p>
                      <a:pPr algn="ctr"/>
                      <a:r>
                        <a:rPr lang="id-ID" sz="1400" dirty="0" smtClean="0"/>
                        <a:t>LPI Score</a:t>
                      </a:r>
                      <a:endParaRPr lang="id-ID" sz="1400" dirty="0"/>
                    </a:p>
                  </a:txBody>
                  <a:tcPr anchor="ctr"/>
                </a:tc>
                <a:tc>
                  <a:txBody>
                    <a:bodyPr/>
                    <a:lstStyle/>
                    <a:p>
                      <a:pPr algn="ctr"/>
                      <a:r>
                        <a:rPr lang="id-ID" sz="1400" dirty="0" smtClean="0"/>
                        <a:t>Rank of World </a:t>
                      </a:r>
                    </a:p>
                    <a:p>
                      <a:pPr algn="ctr"/>
                      <a:r>
                        <a:rPr lang="id-ID" sz="1400" dirty="0" smtClean="0"/>
                        <a:t>(155 Countries)</a:t>
                      </a:r>
                      <a:endParaRPr lang="id-ID" sz="1400" dirty="0"/>
                    </a:p>
                  </a:txBody>
                  <a:tcPr anchor="ctr"/>
                </a:tc>
              </a:tr>
              <a:tr h="0">
                <a:tc>
                  <a:txBody>
                    <a:bodyPr/>
                    <a:lstStyle/>
                    <a:p>
                      <a:pPr algn="ctr"/>
                      <a:r>
                        <a:rPr lang="id-ID" sz="1400" dirty="0" smtClean="0"/>
                        <a:t>2007</a:t>
                      </a:r>
                      <a:endParaRPr lang="id-ID" sz="1400" dirty="0"/>
                    </a:p>
                  </a:txBody>
                  <a:tcPr/>
                </a:tc>
                <a:tc>
                  <a:txBody>
                    <a:bodyPr/>
                    <a:lstStyle/>
                    <a:p>
                      <a:pPr algn="ctr"/>
                      <a:r>
                        <a:rPr lang="id-ID" sz="1400" dirty="0" smtClean="0"/>
                        <a:t>3,01</a:t>
                      </a:r>
                      <a:endParaRPr lang="id-ID" sz="1400" dirty="0"/>
                    </a:p>
                  </a:txBody>
                  <a:tcPr/>
                </a:tc>
                <a:tc>
                  <a:txBody>
                    <a:bodyPr/>
                    <a:lstStyle/>
                    <a:p>
                      <a:pPr algn="ctr"/>
                      <a:r>
                        <a:rPr lang="id-ID" sz="1400" dirty="0" smtClean="0"/>
                        <a:t>43</a:t>
                      </a:r>
                      <a:endParaRPr lang="id-ID" sz="1400" dirty="0"/>
                    </a:p>
                  </a:txBody>
                  <a:tcPr/>
                </a:tc>
              </a:tr>
              <a:tr h="0">
                <a:tc>
                  <a:txBody>
                    <a:bodyPr/>
                    <a:lstStyle/>
                    <a:p>
                      <a:pPr algn="ctr"/>
                      <a:r>
                        <a:rPr lang="id-ID" sz="1400" dirty="0" smtClean="0"/>
                        <a:t>2010</a:t>
                      </a:r>
                      <a:endParaRPr lang="id-ID" sz="1400" dirty="0"/>
                    </a:p>
                  </a:txBody>
                  <a:tcPr/>
                </a:tc>
                <a:tc>
                  <a:txBody>
                    <a:bodyPr/>
                    <a:lstStyle/>
                    <a:p>
                      <a:pPr algn="ctr"/>
                      <a:r>
                        <a:rPr lang="id-ID" sz="1400" dirty="0" smtClean="0"/>
                        <a:t>2,75</a:t>
                      </a:r>
                      <a:endParaRPr lang="id-ID" sz="1400" dirty="0"/>
                    </a:p>
                  </a:txBody>
                  <a:tcPr/>
                </a:tc>
                <a:tc>
                  <a:txBody>
                    <a:bodyPr/>
                    <a:lstStyle/>
                    <a:p>
                      <a:pPr algn="ctr"/>
                      <a:r>
                        <a:rPr lang="id-ID" sz="1400" dirty="0" smtClean="0"/>
                        <a:t>75</a:t>
                      </a:r>
                      <a:endParaRPr lang="id-ID" sz="1400" dirty="0"/>
                    </a:p>
                  </a:txBody>
                  <a:tcPr/>
                </a:tc>
              </a:tr>
              <a:tr h="0">
                <a:tc>
                  <a:txBody>
                    <a:bodyPr/>
                    <a:lstStyle/>
                    <a:p>
                      <a:pPr algn="ctr"/>
                      <a:r>
                        <a:rPr lang="id-ID" sz="1400" dirty="0" smtClean="0"/>
                        <a:t>2012</a:t>
                      </a:r>
                      <a:endParaRPr lang="id-ID" sz="1400" dirty="0"/>
                    </a:p>
                  </a:txBody>
                  <a:tcPr/>
                </a:tc>
                <a:tc>
                  <a:txBody>
                    <a:bodyPr/>
                    <a:lstStyle/>
                    <a:p>
                      <a:pPr algn="ctr"/>
                      <a:r>
                        <a:rPr lang="id-ID" sz="1400" dirty="0" smtClean="0"/>
                        <a:t>2,94</a:t>
                      </a:r>
                      <a:endParaRPr lang="id-ID" sz="1400" dirty="0"/>
                    </a:p>
                  </a:txBody>
                  <a:tcPr/>
                </a:tc>
                <a:tc>
                  <a:txBody>
                    <a:bodyPr/>
                    <a:lstStyle/>
                    <a:p>
                      <a:pPr algn="ctr"/>
                      <a:r>
                        <a:rPr lang="id-ID" sz="1400" dirty="0" smtClean="0"/>
                        <a:t>59</a:t>
                      </a:r>
                      <a:endParaRPr lang="id-ID" sz="1400" dirty="0"/>
                    </a:p>
                  </a:txBody>
                  <a:tcPr/>
                </a:tc>
              </a:tr>
              <a:tr h="0">
                <a:tc>
                  <a:txBody>
                    <a:bodyPr/>
                    <a:lstStyle/>
                    <a:p>
                      <a:pPr algn="ctr"/>
                      <a:r>
                        <a:rPr lang="id-ID" sz="1400" dirty="0" smtClean="0"/>
                        <a:t>2014</a:t>
                      </a:r>
                      <a:endParaRPr lang="id-ID" sz="1400" dirty="0"/>
                    </a:p>
                  </a:txBody>
                  <a:tcPr/>
                </a:tc>
                <a:tc>
                  <a:txBody>
                    <a:bodyPr/>
                    <a:lstStyle/>
                    <a:p>
                      <a:pPr algn="ctr"/>
                      <a:r>
                        <a:rPr lang="id-ID" sz="1400" dirty="0" smtClean="0"/>
                        <a:t>3,08</a:t>
                      </a:r>
                      <a:endParaRPr lang="id-ID" sz="1400" dirty="0"/>
                    </a:p>
                  </a:txBody>
                  <a:tcPr/>
                </a:tc>
                <a:tc>
                  <a:txBody>
                    <a:bodyPr/>
                    <a:lstStyle/>
                    <a:p>
                      <a:pPr algn="ctr"/>
                      <a:r>
                        <a:rPr lang="id-ID" sz="1400" dirty="0" smtClean="0"/>
                        <a:t>53</a:t>
                      </a:r>
                      <a:endParaRPr lang="id-ID" sz="1400" dirty="0"/>
                    </a:p>
                  </a:txBody>
                  <a:tcPr/>
                </a:tc>
              </a:tr>
              <a:tr h="0">
                <a:tc>
                  <a:txBody>
                    <a:bodyPr/>
                    <a:lstStyle/>
                    <a:p>
                      <a:pPr algn="ctr"/>
                      <a:r>
                        <a:rPr lang="id-ID" sz="1400" dirty="0" smtClean="0"/>
                        <a:t>2016</a:t>
                      </a:r>
                      <a:endParaRPr lang="id-ID" sz="1400" dirty="0"/>
                    </a:p>
                  </a:txBody>
                  <a:tcPr/>
                </a:tc>
                <a:tc>
                  <a:txBody>
                    <a:bodyPr/>
                    <a:lstStyle/>
                    <a:p>
                      <a:pPr algn="ctr"/>
                      <a:r>
                        <a:rPr lang="id-ID" sz="1400" dirty="0" smtClean="0"/>
                        <a:t>2,98</a:t>
                      </a:r>
                      <a:endParaRPr lang="id-ID" sz="1400" dirty="0"/>
                    </a:p>
                  </a:txBody>
                  <a:tcPr/>
                </a:tc>
                <a:tc>
                  <a:txBody>
                    <a:bodyPr/>
                    <a:lstStyle/>
                    <a:p>
                      <a:pPr algn="ctr"/>
                      <a:r>
                        <a:rPr lang="id-ID" sz="1400" dirty="0" smtClean="0"/>
                        <a:t>63</a:t>
                      </a:r>
                      <a:endParaRPr lang="id-ID" sz="1400" dirty="0"/>
                    </a:p>
                  </a:txBody>
                  <a:tcPr/>
                </a:tc>
              </a:tr>
            </a:tbl>
          </a:graphicData>
        </a:graphic>
      </p:graphicFrame>
      <p:pic>
        <p:nvPicPr>
          <p:cNvPr id="14" name="Picture 2" descr="Hasil gambar untuk tanda seru"/>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921784" y="5995548"/>
            <a:ext cx="464495" cy="46449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Box 14"/>
          <p:cNvSpPr txBox="1"/>
          <p:nvPr/>
        </p:nvSpPr>
        <p:spPr>
          <a:xfrm>
            <a:off x="8915400" y="5857049"/>
            <a:ext cx="2815771" cy="276999"/>
          </a:xfrm>
          <a:prstGeom prst="rect">
            <a:avLst/>
          </a:prstGeom>
          <a:noFill/>
        </p:spPr>
        <p:txBody>
          <a:bodyPr wrap="square" rtlCol="0">
            <a:spAutoFit/>
          </a:bodyPr>
          <a:lstStyle/>
          <a:p>
            <a:r>
              <a:rPr lang="id-ID" sz="1200" dirty="0"/>
              <a:t>Sumber: https://lpi.worldbank.org</a:t>
            </a:r>
          </a:p>
        </p:txBody>
      </p:sp>
      <p:sp>
        <p:nvSpPr>
          <p:cNvPr id="26" name="Rounded Rectangle 25"/>
          <p:cNvSpPr/>
          <p:nvPr/>
        </p:nvSpPr>
        <p:spPr>
          <a:xfrm>
            <a:off x="914400" y="569002"/>
            <a:ext cx="5715000" cy="684351"/>
          </a:xfrm>
          <a:prstGeom prst="roundRect">
            <a:avLst/>
          </a:prstGeom>
          <a:solidFill>
            <a:schemeClr val="accent1">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dirty="0" err="1"/>
              <a:t>Rendahnya</a:t>
            </a:r>
            <a:r>
              <a:rPr lang="en-US" dirty="0"/>
              <a:t> </a:t>
            </a:r>
            <a:r>
              <a:rPr lang="en-US" dirty="0" err="1"/>
              <a:t>dukungan</a:t>
            </a:r>
            <a:r>
              <a:rPr lang="en-US" dirty="0"/>
              <a:t> </a:t>
            </a:r>
            <a:r>
              <a:rPr lang="en-US" dirty="0" err="1"/>
              <a:t>infrastruktur</a:t>
            </a:r>
            <a:r>
              <a:rPr lang="en-US" dirty="0"/>
              <a:t> </a:t>
            </a:r>
            <a:r>
              <a:rPr lang="en-US" dirty="0" err="1"/>
              <a:t>baik</a:t>
            </a:r>
            <a:r>
              <a:rPr lang="en-US" dirty="0"/>
              <a:t> </a:t>
            </a:r>
            <a:r>
              <a:rPr lang="en-US" dirty="0" err="1"/>
              <a:t>dari</a:t>
            </a:r>
            <a:r>
              <a:rPr lang="en-US" dirty="0"/>
              <a:t> </a:t>
            </a:r>
            <a:r>
              <a:rPr lang="en-US" dirty="0" err="1"/>
              <a:t>segi</a:t>
            </a:r>
            <a:r>
              <a:rPr lang="en-US" dirty="0"/>
              <a:t> </a:t>
            </a:r>
            <a:r>
              <a:rPr lang="en-US" dirty="0" err="1"/>
              <a:t>kuantitas</a:t>
            </a:r>
            <a:r>
              <a:rPr lang="en-US" dirty="0"/>
              <a:t> </a:t>
            </a:r>
            <a:r>
              <a:rPr lang="en-US" dirty="0" err="1"/>
              <a:t>maupun</a:t>
            </a:r>
            <a:r>
              <a:rPr lang="en-US" dirty="0"/>
              <a:t> </a:t>
            </a:r>
            <a:r>
              <a:rPr lang="en-US" dirty="0" err="1"/>
              <a:t>kualitas</a:t>
            </a:r>
            <a:r>
              <a:rPr lang="en-US" dirty="0"/>
              <a:t>. </a:t>
            </a:r>
          </a:p>
        </p:txBody>
      </p:sp>
      <p:sp>
        <p:nvSpPr>
          <p:cNvPr id="27" name="Rounded Rectangle 26"/>
          <p:cNvSpPr/>
          <p:nvPr/>
        </p:nvSpPr>
        <p:spPr>
          <a:xfrm>
            <a:off x="914401" y="1327997"/>
            <a:ext cx="5711174" cy="1110403"/>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dirty="0" err="1"/>
              <a:t>Teknologi</a:t>
            </a:r>
            <a:r>
              <a:rPr lang="en-US" dirty="0"/>
              <a:t> </a:t>
            </a:r>
            <a:r>
              <a:rPr lang="en-US" dirty="0" err="1"/>
              <a:t>informasi</a:t>
            </a:r>
            <a:r>
              <a:rPr lang="en-US" dirty="0"/>
              <a:t> </a:t>
            </a:r>
            <a:r>
              <a:rPr lang="en-US" dirty="0" err="1"/>
              <a:t>dan</a:t>
            </a:r>
            <a:r>
              <a:rPr lang="en-US" dirty="0"/>
              <a:t> </a:t>
            </a:r>
            <a:r>
              <a:rPr lang="en-US" dirty="0" err="1"/>
              <a:t>komunikasi</a:t>
            </a:r>
            <a:r>
              <a:rPr lang="en-US" dirty="0"/>
              <a:t> yang </a:t>
            </a:r>
            <a:r>
              <a:rPr lang="en-US" dirty="0" err="1"/>
              <a:t>kurang</a:t>
            </a:r>
            <a:r>
              <a:rPr lang="en-US" dirty="0"/>
              <a:t> </a:t>
            </a:r>
            <a:r>
              <a:rPr lang="en-US" dirty="0" err="1"/>
              <a:t>mendukung</a:t>
            </a:r>
            <a:r>
              <a:rPr lang="en-US" dirty="0"/>
              <a:t> </a:t>
            </a:r>
            <a:r>
              <a:rPr lang="en-US" dirty="0" err="1"/>
              <a:t>dalam</a:t>
            </a:r>
            <a:r>
              <a:rPr lang="en-US" dirty="0"/>
              <a:t> proses </a:t>
            </a:r>
            <a:r>
              <a:rPr lang="en-US" dirty="0" err="1"/>
              <a:t>pemantauan</a:t>
            </a:r>
            <a:r>
              <a:rPr lang="en-US" dirty="0"/>
              <a:t> </a:t>
            </a:r>
            <a:r>
              <a:rPr lang="en-US" dirty="0" err="1"/>
              <a:t>arus</a:t>
            </a:r>
            <a:r>
              <a:rPr lang="en-US" dirty="0"/>
              <a:t> </a:t>
            </a:r>
            <a:r>
              <a:rPr lang="en-US" dirty="0" err="1"/>
              <a:t>barang</a:t>
            </a:r>
            <a:r>
              <a:rPr lang="en-US" dirty="0"/>
              <a:t> </a:t>
            </a:r>
            <a:r>
              <a:rPr lang="en-US" dirty="0" err="1"/>
              <a:t>antar</a:t>
            </a:r>
            <a:r>
              <a:rPr lang="en-US" dirty="0"/>
              <a:t> </a:t>
            </a:r>
            <a:r>
              <a:rPr lang="en-US" dirty="0" err="1"/>
              <a:t>wilayah</a:t>
            </a:r>
            <a:r>
              <a:rPr lang="en-US" dirty="0"/>
              <a:t> yang </a:t>
            </a:r>
            <a:r>
              <a:rPr lang="en-US" dirty="0" err="1"/>
              <a:t>berpotensi</a:t>
            </a:r>
            <a:r>
              <a:rPr lang="en-US" dirty="0"/>
              <a:t> </a:t>
            </a:r>
            <a:r>
              <a:rPr lang="en-US" dirty="0" err="1"/>
              <a:t>meningkatkan</a:t>
            </a:r>
            <a:r>
              <a:rPr lang="en-US" dirty="0"/>
              <a:t> </a:t>
            </a:r>
            <a:r>
              <a:rPr lang="en-US" dirty="0" err="1"/>
              <a:t>biaya</a:t>
            </a:r>
            <a:r>
              <a:rPr lang="en-US" dirty="0"/>
              <a:t>. </a:t>
            </a:r>
          </a:p>
        </p:txBody>
      </p:sp>
      <p:sp>
        <p:nvSpPr>
          <p:cNvPr id="28" name="Rounded Rectangle 27"/>
          <p:cNvSpPr/>
          <p:nvPr/>
        </p:nvSpPr>
        <p:spPr>
          <a:xfrm>
            <a:off x="914400" y="2514600"/>
            <a:ext cx="5711175" cy="910249"/>
          </a:xfrm>
          <a:prstGeom prst="roundRect">
            <a:avLst/>
          </a:prstGeom>
          <a:solidFill>
            <a:schemeClr val="accent1">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dirty="0" err="1"/>
              <a:t>Sarana</a:t>
            </a:r>
            <a:r>
              <a:rPr lang="en-US" dirty="0"/>
              <a:t> yang </a:t>
            </a:r>
            <a:r>
              <a:rPr lang="en-US" dirty="0" err="1"/>
              <a:t>mahal</a:t>
            </a:r>
            <a:r>
              <a:rPr lang="en-US" dirty="0"/>
              <a:t> </a:t>
            </a:r>
            <a:r>
              <a:rPr lang="en-US" dirty="0" err="1"/>
              <a:t>dalam</a:t>
            </a:r>
            <a:r>
              <a:rPr lang="en-US" dirty="0"/>
              <a:t> </a:t>
            </a:r>
            <a:r>
              <a:rPr lang="en-US" dirty="0" err="1"/>
              <a:t>hal</a:t>
            </a:r>
            <a:r>
              <a:rPr lang="en-US" dirty="0"/>
              <a:t> </a:t>
            </a:r>
            <a:r>
              <a:rPr lang="en-US" dirty="0" err="1"/>
              <a:t>pengadaan</a:t>
            </a:r>
            <a:r>
              <a:rPr lang="en-US" dirty="0"/>
              <a:t> </a:t>
            </a:r>
            <a:r>
              <a:rPr lang="en-US" dirty="0" err="1"/>
              <a:t>alat</a:t>
            </a:r>
            <a:r>
              <a:rPr lang="en-US" dirty="0"/>
              <a:t> </a:t>
            </a:r>
            <a:r>
              <a:rPr lang="en-US" dirty="0" err="1"/>
              <a:t>angkut</a:t>
            </a:r>
            <a:r>
              <a:rPr lang="en-US" dirty="0"/>
              <a:t> </a:t>
            </a:r>
            <a:r>
              <a:rPr lang="en-US" dirty="0" err="1"/>
              <a:t>truk</a:t>
            </a:r>
            <a:r>
              <a:rPr lang="en-US" dirty="0"/>
              <a:t> </a:t>
            </a:r>
            <a:r>
              <a:rPr lang="en-US" dirty="0" err="1"/>
              <a:t>dan</a:t>
            </a:r>
            <a:r>
              <a:rPr lang="en-US" dirty="0"/>
              <a:t> </a:t>
            </a:r>
            <a:r>
              <a:rPr lang="en-US" dirty="0" err="1"/>
              <a:t>kapal</a:t>
            </a:r>
            <a:r>
              <a:rPr lang="en-US" dirty="0"/>
              <a:t> </a:t>
            </a:r>
            <a:r>
              <a:rPr lang="en-US" dirty="0" err="1"/>
              <a:t>laut</a:t>
            </a:r>
            <a:r>
              <a:rPr lang="en-US" dirty="0"/>
              <a:t> (</a:t>
            </a:r>
            <a:r>
              <a:rPr lang="en-US" dirty="0" err="1"/>
              <a:t>pajak</a:t>
            </a:r>
            <a:r>
              <a:rPr lang="en-US" dirty="0"/>
              <a:t> </a:t>
            </a:r>
            <a:r>
              <a:rPr lang="en-US" dirty="0" err="1"/>
              <a:t>dan</a:t>
            </a:r>
            <a:r>
              <a:rPr lang="en-US" dirty="0"/>
              <a:t> </a:t>
            </a:r>
            <a:r>
              <a:rPr lang="en-US" dirty="0" err="1"/>
              <a:t>suku</a:t>
            </a:r>
            <a:r>
              <a:rPr lang="en-US" dirty="0"/>
              <a:t> </a:t>
            </a:r>
            <a:r>
              <a:rPr lang="en-US" dirty="0" err="1"/>
              <a:t>bunga</a:t>
            </a:r>
            <a:r>
              <a:rPr lang="en-US" dirty="0"/>
              <a:t> </a:t>
            </a:r>
            <a:r>
              <a:rPr lang="en-US" dirty="0" err="1"/>
              <a:t>tinggi</a:t>
            </a:r>
            <a:r>
              <a:rPr lang="en-US" dirty="0" smtClean="0"/>
              <a:t>).</a:t>
            </a:r>
            <a:endParaRPr lang="en-US" dirty="0"/>
          </a:p>
        </p:txBody>
      </p:sp>
      <p:sp>
        <p:nvSpPr>
          <p:cNvPr id="29" name="Rounded Rectangle 28"/>
          <p:cNvSpPr/>
          <p:nvPr/>
        </p:nvSpPr>
        <p:spPr>
          <a:xfrm>
            <a:off x="914400" y="3505200"/>
            <a:ext cx="5714999" cy="975289"/>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dirty="0" err="1"/>
              <a:t>Regulasi</a:t>
            </a:r>
            <a:r>
              <a:rPr lang="en-US" dirty="0"/>
              <a:t> </a:t>
            </a:r>
            <a:r>
              <a:rPr lang="en-US" dirty="0" err="1"/>
              <a:t>logistik</a:t>
            </a:r>
            <a:r>
              <a:rPr lang="en-US" dirty="0"/>
              <a:t> yang </a:t>
            </a:r>
            <a:r>
              <a:rPr lang="en-US" dirty="0" err="1"/>
              <a:t>tidak</a:t>
            </a:r>
            <a:r>
              <a:rPr lang="en-US" dirty="0"/>
              <a:t> </a:t>
            </a:r>
            <a:r>
              <a:rPr lang="en-US" dirty="0" err="1"/>
              <a:t>terpadu</a:t>
            </a:r>
            <a:r>
              <a:rPr lang="en-US" dirty="0"/>
              <a:t> (</a:t>
            </a:r>
            <a:r>
              <a:rPr lang="en-US" dirty="0" err="1"/>
              <a:t>tumpang</a:t>
            </a:r>
            <a:r>
              <a:rPr lang="en-US" dirty="0"/>
              <a:t> </a:t>
            </a:r>
            <a:r>
              <a:rPr lang="en-US" dirty="0" err="1"/>
              <a:t>tindih</a:t>
            </a:r>
            <a:r>
              <a:rPr lang="en-US" dirty="0"/>
              <a:t> </a:t>
            </a:r>
            <a:r>
              <a:rPr lang="en-US" dirty="0" err="1"/>
              <a:t>aturan</a:t>
            </a:r>
            <a:r>
              <a:rPr lang="en-US" dirty="0"/>
              <a:t> </a:t>
            </a:r>
            <a:r>
              <a:rPr lang="en-US" dirty="0" err="1"/>
              <a:t>pusat-daerah</a:t>
            </a:r>
            <a:r>
              <a:rPr lang="en-US" dirty="0"/>
              <a:t>, </a:t>
            </a:r>
            <a:r>
              <a:rPr lang="en-US" dirty="0" err="1"/>
              <a:t>maraknya</a:t>
            </a:r>
            <a:r>
              <a:rPr lang="en-US" dirty="0"/>
              <a:t> </a:t>
            </a:r>
            <a:r>
              <a:rPr lang="en-US" dirty="0" err="1"/>
              <a:t>pungutan</a:t>
            </a:r>
            <a:r>
              <a:rPr lang="en-US" dirty="0"/>
              <a:t> </a:t>
            </a:r>
            <a:r>
              <a:rPr lang="en-US" dirty="0" err="1"/>
              <a:t>resmi</a:t>
            </a:r>
            <a:r>
              <a:rPr lang="en-US" dirty="0"/>
              <a:t> di </a:t>
            </a:r>
            <a:r>
              <a:rPr lang="en-US" dirty="0" err="1"/>
              <a:t>daerah</a:t>
            </a:r>
            <a:r>
              <a:rPr lang="en-US" dirty="0"/>
              <a:t>). </a:t>
            </a:r>
          </a:p>
        </p:txBody>
      </p:sp>
      <p:sp>
        <p:nvSpPr>
          <p:cNvPr id="30" name="Rounded Rectangle 29"/>
          <p:cNvSpPr/>
          <p:nvPr/>
        </p:nvSpPr>
        <p:spPr>
          <a:xfrm>
            <a:off x="914400" y="4601125"/>
            <a:ext cx="5714999" cy="665806"/>
          </a:xfrm>
          <a:prstGeom prst="roundRect">
            <a:avLst/>
          </a:prstGeom>
          <a:solidFill>
            <a:schemeClr val="accent1">
              <a:lumMod val="60000"/>
              <a:lumOff val="4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dirty="0" err="1"/>
              <a:t>Kompetensi</a:t>
            </a:r>
            <a:r>
              <a:rPr lang="en-US" dirty="0"/>
              <a:t> </a:t>
            </a:r>
            <a:r>
              <a:rPr lang="en-US" dirty="0" err="1"/>
              <a:t>Sumber</a:t>
            </a:r>
            <a:r>
              <a:rPr lang="en-US" dirty="0"/>
              <a:t> </a:t>
            </a:r>
            <a:r>
              <a:rPr lang="en-US" dirty="0" err="1"/>
              <a:t>Daya</a:t>
            </a:r>
            <a:r>
              <a:rPr lang="en-US" dirty="0"/>
              <a:t> </a:t>
            </a:r>
            <a:r>
              <a:rPr lang="en-US" dirty="0" err="1"/>
              <a:t>Manusia</a:t>
            </a:r>
            <a:r>
              <a:rPr lang="en-US" dirty="0"/>
              <a:t> (SDM) </a:t>
            </a:r>
            <a:r>
              <a:rPr lang="en-US" dirty="0" err="1"/>
              <a:t>logistik</a:t>
            </a:r>
            <a:r>
              <a:rPr lang="en-US" dirty="0"/>
              <a:t> yang </a:t>
            </a:r>
            <a:r>
              <a:rPr lang="en-US" dirty="0" err="1"/>
              <a:t>rendah</a:t>
            </a:r>
            <a:r>
              <a:rPr lang="en-US" dirty="0"/>
              <a:t>. </a:t>
            </a:r>
          </a:p>
        </p:txBody>
      </p:sp>
      <p:sp>
        <p:nvSpPr>
          <p:cNvPr id="31" name="Rounded Rectangle 30"/>
          <p:cNvSpPr/>
          <p:nvPr/>
        </p:nvSpPr>
        <p:spPr>
          <a:xfrm>
            <a:off x="914400" y="5387566"/>
            <a:ext cx="5714999" cy="1024180"/>
          </a:xfrm>
          <a:prstGeom prst="roundRect">
            <a:avLst/>
          </a:prstGeom>
          <a:solidFill>
            <a:schemeClr val="accent1"/>
          </a:solidFill>
          <a:ln>
            <a:noFill/>
          </a:ln>
        </p:spPr>
        <p:style>
          <a:lnRef idx="2">
            <a:schemeClr val="accent1"/>
          </a:lnRef>
          <a:fillRef idx="1">
            <a:schemeClr val="lt1"/>
          </a:fillRef>
          <a:effectRef idx="0">
            <a:schemeClr val="accent1"/>
          </a:effectRef>
          <a:fontRef idx="minor">
            <a:schemeClr val="dk1"/>
          </a:fontRef>
        </p:style>
        <p:txBody>
          <a:bodyPr rtlCol="0" anchor="ctr"/>
          <a:lstStyle/>
          <a:p>
            <a:r>
              <a:rPr lang="en-US" dirty="0"/>
              <a:t>Dwelling Time yang </a:t>
            </a:r>
            <a:r>
              <a:rPr lang="en-US" dirty="0" err="1"/>
              <a:t>masih</a:t>
            </a:r>
            <a:r>
              <a:rPr lang="en-US" dirty="0"/>
              <a:t> </a:t>
            </a:r>
            <a:r>
              <a:rPr lang="en-US" dirty="0" err="1"/>
              <a:t>tinggi</a:t>
            </a:r>
            <a:r>
              <a:rPr lang="en-US" dirty="0"/>
              <a:t> </a:t>
            </a:r>
            <a:r>
              <a:rPr lang="en-US" dirty="0" err="1"/>
              <a:t>dibanding</a:t>
            </a:r>
            <a:r>
              <a:rPr lang="en-US" dirty="0"/>
              <a:t> </a:t>
            </a:r>
            <a:r>
              <a:rPr lang="en-US" dirty="0" err="1"/>
              <a:t>beberapa</a:t>
            </a:r>
            <a:r>
              <a:rPr lang="en-US" dirty="0"/>
              <a:t> Negara ASEAN </a:t>
            </a:r>
            <a:r>
              <a:rPr lang="en-US" dirty="0" err="1"/>
              <a:t>lainnya</a:t>
            </a:r>
            <a:r>
              <a:rPr lang="en-US" dirty="0"/>
              <a:t> </a:t>
            </a:r>
            <a:r>
              <a:rPr lang="en-US" dirty="0" err="1"/>
              <a:t>seperti</a:t>
            </a:r>
            <a:r>
              <a:rPr lang="en-US" dirty="0"/>
              <a:t> </a:t>
            </a:r>
            <a:r>
              <a:rPr lang="en-US" dirty="0" err="1"/>
              <a:t>Singapura</a:t>
            </a:r>
            <a:r>
              <a:rPr lang="en-US" dirty="0"/>
              <a:t>, Malaysia </a:t>
            </a:r>
            <a:r>
              <a:rPr lang="en-US" dirty="0" err="1"/>
              <a:t>dan</a:t>
            </a:r>
            <a:r>
              <a:rPr lang="en-US" dirty="0"/>
              <a:t> Thailand.</a:t>
            </a:r>
          </a:p>
        </p:txBody>
      </p:sp>
      <p:pic>
        <p:nvPicPr>
          <p:cNvPr id="32" name="Picture 31"/>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rot="21376504">
            <a:off x="264668" y="550665"/>
            <a:ext cx="714696" cy="714696"/>
          </a:xfrm>
          <a:prstGeom prst="rect">
            <a:avLst/>
          </a:prstGeom>
        </p:spPr>
      </p:pic>
      <p:pic>
        <p:nvPicPr>
          <p:cNvPr id="33" name="Picture 32"/>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265327" y="1553302"/>
            <a:ext cx="736498" cy="736498"/>
          </a:xfrm>
          <a:prstGeom prst="rect">
            <a:avLst/>
          </a:prstGeom>
        </p:spPr>
      </p:pic>
      <p:pic>
        <p:nvPicPr>
          <p:cNvPr id="34" name="Picture 33"/>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rot="509450">
            <a:off x="188659" y="2530596"/>
            <a:ext cx="761145" cy="761145"/>
          </a:xfrm>
          <a:prstGeom prst="rect">
            <a:avLst/>
          </a:prstGeom>
        </p:spPr>
      </p:pic>
      <p:pic>
        <p:nvPicPr>
          <p:cNvPr id="35" name="Picture 34"/>
          <p:cNvPicPr>
            <a:picLocks noChangeAspect="1"/>
          </p:cNvPicPr>
          <p:nvPr/>
        </p:nvPicPr>
        <p:blipFill>
          <a:blip r:embed="rId7">
            <a:extLst>
              <a:ext uri="{28A0092B-C50C-407E-A947-70E740481C1C}">
                <a14:useLocalDpi xmlns:a14="http://schemas.microsoft.com/office/drawing/2010/main" xmlns="" val="0"/>
              </a:ext>
            </a:extLst>
          </a:blip>
          <a:stretch>
            <a:fillRect/>
          </a:stretch>
        </p:blipFill>
        <p:spPr>
          <a:xfrm>
            <a:off x="242207" y="3657487"/>
            <a:ext cx="736498" cy="736498"/>
          </a:xfrm>
          <a:prstGeom prst="rect">
            <a:avLst/>
          </a:prstGeom>
        </p:spPr>
      </p:pic>
      <p:pic>
        <p:nvPicPr>
          <p:cNvPr id="36" name="Picture 35"/>
          <p:cNvPicPr>
            <a:picLocks noChangeAspect="1"/>
          </p:cNvPicPr>
          <p:nvPr/>
        </p:nvPicPr>
        <p:blipFill>
          <a:blip r:embed="rId8">
            <a:extLst>
              <a:ext uri="{28A0092B-C50C-407E-A947-70E740481C1C}">
                <a14:useLocalDpi xmlns:a14="http://schemas.microsoft.com/office/drawing/2010/main" xmlns="" val="0"/>
              </a:ext>
            </a:extLst>
          </a:blip>
          <a:stretch>
            <a:fillRect/>
          </a:stretch>
        </p:blipFill>
        <p:spPr>
          <a:xfrm rot="444714">
            <a:off x="265327" y="4605122"/>
            <a:ext cx="740649" cy="740649"/>
          </a:xfrm>
          <a:prstGeom prst="rect">
            <a:avLst/>
          </a:prstGeom>
        </p:spPr>
      </p:pic>
      <p:pic>
        <p:nvPicPr>
          <p:cNvPr id="37" name="Picture 36"/>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282491" y="5595609"/>
            <a:ext cx="696214" cy="696214"/>
          </a:xfrm>
          <a:prstGeom prst="rect">
            <a:avLst/>
          </a:prstGeom>
        </p:spPr>
      </p:pic>
    </p:spTree>
    <p:extLst>
      <p:ext uri="{BB962C8B-B14F-4D97-AF65-F5344CB8AC3E}">
        <p14:creationId xmlns:p14="http://schemas.microsoft.com/office/powerpoint/2010/main" xmlns="" val="1132837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ound Same Side Corner Rectangle 21"/>
          <p:cNvSpPr/>
          <p:nvPr/>
        </p:nvSpPr>
        <p:spPr>
          <a:xfrm>
            <a:off x="228600" y="562428"/>
            <a:ext cx="11277600" cy="1295401"/>
          </a:xfrm>
          <a:prstGeom prst="round2Same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Freeform 11"/>
          <p:cNvSpPr/>
          <p:nvPr/>
        </p:nvSpPr>
        <p:spPr>
          <a:xfrm>
            <a:off x="742845" y="1905002"/>
            <a:ext cx="2442707" cy="4860471"/>
          </a:xfrm>
          <a:custGeom>
            <a:avLst/>
            <a:gdLst>
              <a:gd name="connsiteX0" fmla="*/ 209764 w 1997749"/>
              <a:gd name="connsiteY0" fmla="*/ 0 h 3064677"/>
              <a:gd name="connsiteX1" fmla="*/ 1787985 w 1997749"/>
              <a:gd name="connsiteY1" fmla="*/ 0 h 3064677"/>
              <a:gd name="connsiteX2" fmla="*/ 1997749 w 1997749"/>
              <a:gd name="connsiteY2" fmla="*/ 209764 h 3064677"/>
              <a:gd name="connsiteX3" fmla="*/ 1997749 w 1997749"/>
              <a:gd name="connsiteY3" fmla="*/ 3064677 h 3064677"/>
              <a:gd name="connsiteX4" fmla="*/ 1997749 w 1997749"/>
              <a:gd name="connsiteY4" fmla="*/ 3064677 h 3064677"/>
              <a:gd name="connsiteX5" fmla="*/ 0 w 1997749"/>
              <a:gd name="connsiteY5" fmla="*/ 3064677 h 3064677"/>
              <a:gd name="connsiteX6" fmla="*/ 0 w 1997749"/>
              <a:gd name="connsiteY6" fmla="*/ 3064677 h 3064677"/>
              <a:gd name="connsiteX7" fmla="*/ 0 w 1997749"/>
              <a:gd name="connsiteY7" fmla="*/ 209764 h 3064677"/>
              <a:gd name="connsiteX8" fmla="*/ 209764 w 1997749"/>
              <a:gd name="connsiteY8" fmla="*/ 0 h 306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7749" h="3064677">
                <a:moveTo>
                  <a:pt x="1787984" y="3064677"/>
                </a:moveTo>
                <a:lnTo>
                  <a:pt x="209765" y="3064677"/>
                </a:lnTo>
                <a:cubicBezTo>
                  <a:pt x="93916" y="3064677"/>
                  <a:pt x="1" y="2970762"/>
                  <a:pt x="1" y="2854913"/>
                </a:cubicBezTo>
                <a:lnTo>
                  <a:pt x="1" y="0"/>
                </a:lnTo>
                <a:lnTo>
                  <a:pt x="1" y="0"/>
                </a:lnTo>
                <a:lnTo>
                  <a:pt x="1997748" y="0"/>
                </a:lnTo>
                <a:lnTo>
                  <a:pt x="1997748" y="0"/>
                </a:lnTo>
                <a:lnTo>
                  <a:pt x="1997748" y="2854913"/>
                </a:lnTo>
                <a:cubicBezTo>
                  <a:pt x="1997748" y="2970762"/>
                  <a:pt x="1903833" y="3064677"/>
                  <a:pt x="1787984" y="3064677"/>
                </a:cubicBez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46782" tIns="85344" rIns="146782" bIns="146782" numCol="1" spcCol="1270" anchor="t" anchorCtr="0">
            <a:noAutofit/>
          </a:bodyPr>
          <a:lstStyle/>
          <a:p>
            <a:pPr lvl="0" algn="ctr" defTabSz="533400">
              <a:lnSpc>
                <a:spcPct val="90000"/>
              </a:lnSpc>
              <a:spcBef>
                <a:spcPct val="0"/>
              </a:spcBef>
              <a:spcAft>
                <a:spcPts val="1200"/>
              </a:spcAft>
            </a:pPr>
            <a:r>
              <a:rPr lang="en-US" sz="1200" b="1" kern="1200" dirty="0" smtClean="0"/>
              <a:t>TRANSPORTASI JALAN</a:t>
            </a:r>
            <a:endParaRPr lang="en-US" sz="1200" b="1" kern="1200" dirty="0"/>
          </a:p>
          <a:p>
            <a:pPr marL="92075" lvl="1" indent="-92075" algn="l" defTabSz="355600">
              <a:lnSpc>
                <a:spcPct val="114000"/>
              </a:lnSpc>
              <a:spcBef>
                <a:spcPct val="0"/>
              </a:spcBef>
              <a:spcAft>
                <a:spcPts val="300"/>
              </a:spcAft>
              <a:buChar char="••"/>
            </a:pPr>
            <a:r>
              <a:rPr lang="en-US" sz="1200" kern="1200" dirty="0" err="1" smtClean="0"/>
              <a:t>Kenaikan</a:t>
            </a:r>
            <a:r>
              <a:rPr lang="en-US" sz="1200" kern="1200" dirty="0" smtClean="0"/>
              <a:t> </a:t>
            </a:r>
            <a:r>
              <a:rPr lang="en-US" sz="1200" kern="1200" dirty="0" err="1" smtClean="0"/>
              <a:t>jumlah</a:t>
            </a:r>
            <a:r>
              <a:rPr lang="en-US" sz="1200" kern="1200" dirty="0" smtClean="0"/>
              <a:t> </a:t>
            </a:r>
            <a:r>
              <a:rPr lang="en-US" sz="1200" kern="1200" dirty="0" err="1" smtClean="0"/>
              <a:t>dan</a:t>
            </a:r>
            <a:r>
              <a:rPr lang="en-US" sz="1200" kern="1200" dirty="0" smtClean="0"/>
              <a:t> </a:t>
            </a:r>
            <a:r>
              <a:rPr lang="en-US" sz="1200" kern="1200" dirty="0" err="1" smtClean="0"/>
              <a:t>pergerakan</a:t>
            </a:r>
            <a:r>
              <a:rPr lang="en-US" sz="1200" kern="1200" dirty="0" smtClean="0"/>
              <a:t> armada </a:t>
            </a:r>
            <a:r>
              <a:rPr lang="en-US" sz="1200" kern="1200" dirty="0" err="1" smtClean="0"/>
              <a:t>tidak</a:t>
            </a:r>
            <a:r>
              <a:rPr lang="en-US" sz="1200" kern="1200" dirty="0" smtClean="0"/>
              <a:t> </a:t>
            </a:r>
            <a:r>
              <a:rPr lang="en-US" sz="1200" kern="1200" dirty="0" err="1" smtClean="0"/>
              <a:t>sebanding</a:t>
            </a:r>
            <a:r>
              <a:rPr lang="en-US" sz="1200" kern="1200" dirty="0" smtClean="0"/>
              <a:t> </a:t>
            </a:r>
            <a:r>
              <a:rPr lang="en-US" sz="1200" kern="1200" dirty="0" err="1" smtClean="0"/>
              <a:t>dgn</a:t>
            </a:r>
            <a:r>
              <a:rPr lang="en-US" sz="1200" kern="1200" dirty="0" smtClean="0"/>
              <a:t> </a:t>
            </a:r>
            <a:r>
              <a:rPr lang="en-US" sz="1200" kern="1200" dirty="0" err="1" smtClean="0"/>
              <a:t>panjang</a:t>
            </a:r>
            <a:r>
              <a:rPr lang="en-US" sz="1200" kern="1200" dirty="0" smtClean="0"/>
              <a:t> </a:t>
            </a:r>
            <a:r>
              <a:rPr lang="en-US" sz="1200" kern="1200" dirty="0" err="1" smtClean="0"/>
              <a:t>jalan</a:t>
            </a:r>
            <a:endParaRPr lang="en-US" sz="1200" kern="1200" dirty="0" smtClean="0"/>
          </a:p>
          <a:p>
            <a:pPr marL="92075" lvl="1" indent="-92075" algn="l" defTabSz="355600">
              <a:lnSpc>
                <a:spcPct val="114000"/>
              </a:lnSpc>
              <a:spcBef>
                <a:spcPct val="0"/>
              </a:spcBef>
              <a:spcAft>
                <a:spcPts val="300"/>
              </a:spcAft>
              <a:buChar char="••"/>
            </a:pPr>
            <a:r>
              <a:rPr lang="fi-FI" sz="1200" kern="1200" dirty="0" smtClean="0"/>
              <a:t>Kelaikan prasarana &amp; sarana amat rendah.</a:t>
            </a:r>
            <a:endParaRPr lang="en-US" sz="1200" kern="1200" dirty="0" smtClean="0"/>
          </a:p>
          <a:p>
            <a:pPr marL="92075" lvl="1" indent="-92075" algn="l" defTabSz="355600">
              <a:lnSpc>
                <a:spcPct val="114000"/>
              </a:lnSpc>
              <a:spcBef>
                <a:spcPct val="0"/>
              </a:spcBef>
              <a:spcAft>
                <a:spcPts val="300"/>
              </a:spcAft>
              <a:buChar char="••"/>
            </a:pPr>
            <a:r>
              <a:rPr lang="en-US" sz="1200" kern="1200" dirty="0" err="1" smtClean="0"/>
              <a:t>Kemacetan</a:t>
            </a:r>
            <a:r>
              <a:rPr lang="en-US" sz="1200" kern="1200" dirty="0" smtClean="0"/>
              <a:t> &amp; </a:t>
            </a:r>
            <a:r>
              <a:rPr lang="en-US" sz="1200" kern="1200" dirty="0" err="1" smtClean="0"/>
              <a:t>dampak</a:t>
            </a:r>
            <a:r>
              <a:rPr lang="en-US" sz="1200" kern="1200" dirty="0" smtClean="0"/>
              <a:t> </a:t>
            </a:r>
            <a:r>
              <a:rPr lang="en-US" sz="1200" kern="1200" dirty="0" err="1" smtClean="0"/>
              <a:t>polusi</a:t>
            </a:r>
            <a:r>
              <a:rPr lang="en-US" sz="1200" kern="1200" dirty="0" smtClean="0"/>
              <a:t> </a:t>
            </a:r>
            <a:r>
              <a:rPr lang="en-US" sz="1200" kern="1200" dirty="0" err="1" smtClean="0"/>
              <a:t>udara</a:t>
            </a:r>
            <a:r>
              <a:rPr lang="en-US" sz="1200" kern="1200" dirty="0" smtClean="0"/>
              <a:t> yang </a:t>
            </a:r>
            <a:r>
              <a:rPr lang="en-US" sz="1200" kern="1200" dirty="0" err="1" smtClean="0"/>
              <a:t>belum</a:t>
            </a:r>
            <a:r>
              <a:rPr lang="en-US" sz="1200" kern="1200" dirty="0" smtClean="0"/>
              <a:t> </a:t>
            </a:r>
            <a:r>
              <a:rPr lang="en-US" sz="1200" kern="1200" dirty="0" err="1" smtClean="0"/>
              <a:t>terkendali</a:t>
            </a:r>
            <a:endParaRPr lang="en-US" sz="1200" kern="1200" dirty="0"/>
          </a:p>
          <a:p>
            <a:pPr marL="92075" lvl="1" indent="-92075" algn="l" defTabSz="355600">
              <a:lnSpc>
                <a:spcPct val="114000"/>
              </a:lnSpc>
              <a:spcBef>
                <a:spcPct val="0"/>
              </a:spcBef>
              <a:spcAft>
                <a:spcPts val="300"/>
              </a:spcAft>
              <a:buChar char="••"/>
            </a:pPr>
            <a:r>
              <a:rPr lang="en-US" sz="1200" kern="1200" dirty="0" err="1" smtClean="0"/>
              <a:t>Jumlah</a:t>
            </a:r>
            <a:r>
              <a:rPr lang="en-US" sz="1200" kern="1200" dirty="0" smtClean="0"/>
              <a:t> </a:t>
            </a:r>
            <a:r>
              <a:rPr lang="en-US" sz="1200" kern="1200" dirty="0" err="1" smtClean="0"/>
              <a:t>kecelakaan</a:t>
            </a:r>
            <a:r>
              <a:rPr lang="en-US" sz="1200" kern="1200" dirty="0" smtClean="0"/>
              <a:t> </a:t>
            </a:r>
            <a:r>
              <a:rPr lang="en-US" sz="1200" kern="1200" dirty="0" err="1" smtClean="0"/>
              <a:t>dan</a:t>
            </a:r>
            <a:r>
              <a:rPr lang="en-US" sz="1200" kern="1200" dirty="0" smtClean="0"/>
              <a:t> </a:t>
            </a:r>
            <a:r>
              <a:rPr lang="en-US" sz="1200" kern="1200" dirty="0" err="1" smtClean="0"/>
              <a:t>pelanggaran</a:t>
            </a:r>
            <a:r>
              <a:rPr lang="en-US" sz="1200" kern="1200" dirty="0" smtClean="0"/>
              <a:t> </a:t>
            </a:r>
            <a:r>
              <a:rPr lang="en-US" sz="1200" kern="1200" dirty="0" err="1" smtClean="0"/>
              <a:t>lalu</a:t>
            </a:r>
            <a:r>
              <a:rPr lang="en-US" sz="1200" kern="1200" dirty="0" smtClean="0"/>
              <a:t> </a:t>
            </a:r>
            <a:r>
              <a:rPr lang="en-US" sz="1200" kern="1200" dirty="0" err="1" smtClean="0"/>
              <a:t>lintas</a:t>
            </a:r>
            <a:r>
              <a:rPr lang="en-US" sz="1200" kern="1200" dirty="0" smtClean="0"/>
              <a:t> </a:t>
            </a:r>
            <a:r>
              <a:rPr lang="en-US" sz="1200" kern="1200" dirty="0" err="1" smtClean="0"/>
              <a:t>masih</a:t>
            </a:r>
            <a:r>
              <a:rPr lang="en-US" sz="1200" kern="1200" dirty="0" smtClean="0"/>
              <a:t> </a:t>
            </a:r>
            <a:r>
              <a:rPr lang="en-US" sz="1200" kern="1200" dirty="0" err="1" smtClean="0"/>
              <a:t>tinggi</a:t>
            </a:r>
            <a:r>
              <a:rPr lang="en-US" sz="1200" kern="1200" dirty="0" smtClean="0"/>
              <a:t>, </a:t>
            </a:r>
            <a:r>
              <a:rPr lang="en-US" sz="1200" kern="1200" dirty="0" err="1" smtClean="0"/>
              <a:t>muatan</a:t>
            </a:r>
            <a:r>
              <a:rPr lang="en-US" sz="1200" kern="1200" dirty="0" smtClean="0"/>
              <a:t> </a:t>
            </a:r>
            <a:r>
              <a:rPr lang="en-US" sz="1200" kern="1200" dirty="0" err="1" smtClean="0"/>
              <a:t>lebih</a:t>
            </a:r>
            <a:r>
              <a:rPr lang="en-US" sz="1200" kern="1200" dirty="0" smtClean="0"/>
              <a:t> di </a:t>
            </a:r>
            <a:r>
              <a:rPr lang="en-US" sz="1200" kern="1200" dirty="0" err="1" smtClean="0"/>
              <a:t>jalan</a:t>
            </a:r>
            <a:r>
              <a:rPr lang="en-US" sz="1200" kern="1200" dirty="0" smtClean="0"/>
              <a:t> </a:t>
            </a:r>
            <a:r>
              <a:rPr lang="en-US" sz="1200" kern="1200" dirty="0" err="1" smtClean="0"/>
              <a:t>sulit</a:t>
            </a:r>
            <a:r>
              <a:rPr lang="en-US" sz="1200" kern="1200" dirty="0" smtClean="0"/>
              <a:t> </a:t>
            </a:r>
            <a:r>
              <a:rPr lang="en-US" sz="1200" kern="1200" dirty="0" err="1" smtClean="0"/>
              <a:t>dikendalikan</a:t>
            </a:r>
            <a:endParaRPr lang="en-US" sz="1200" kern="1200" dirty="0"/>
          </a:p>
          <a:p>
            <a:pPr marL="92075" lvl="1" indent="-92075" algn="l" defTabSz="355600">
              <a:lnSpc>
                <a:spcPct val="114000"/>
              </a:lnSpc>
              <a:spcBef>
                <a:spcPct val="0"/>
              </a:spcBef>
              <a:spcAft>
                <a:spcPts val="300"/>
              </a:spcAft>
              <a:buChar char="••"/>
            </a:pPr>
            <a:r>
              <a:rPr lang="en-US" sz="1200" kern="1200" dirty="0" err="1" smtClean="0"/>
              <a:t>Pelayanan</a:t>
            </a:r>
            <a:r>
              <a:rPr lang="en-US" sz="1200" kern="1200" dirty="0" smtClean="0"/>
              <a:t> </a:t>
            </a:r>
            <a:r>
              <a:rPr lang="en-US" sz="1200" kern="1200" dirty="0" err="1" smtClean="0"/>
              <a:t>prasarana</a:t>
            </a:r>
            <a:r>
              <a:rPr lang="en-US" sz="1200" kern="1200" dirty="0" smtClean="0"/>
              <a:t> </a:t>
            </a:r>
            <a:r>
              <a:rPr lang="en-US" sz="1200" kern="1200" dirty="0" err="1" smtClean="0"/>
              <a:t>jalan</a:t>
            </a:r>
            <a:r>
              <a:rPr lang="en-US" sz="1200" kern="1200" dirty="0" smtClean="0"/>
              <a:t> yang </a:t>
            </a:r>
            <a:r>
              <a:rPr lang="en-US" sz="1200" kern="1200" dirty="0" err="1" smtClean="0"/>
              <a:t>ada</a:t>
            </a:r>
            <a:r>
              <a:rPr lang="en-US" sz="1200" kern="1200" dirty="0" smtClean="0"/>
              <a:t> </a:t>
            </a:r>
            <a:r>
              <a:rPr lang="en-US" sz="1200" kern="1200" dirty="0" err="1" smtClean="0"/>
              <a:t>masih</a:t>
            </a:r>
            <a:r>
              <a:rPr lang="en-US" sz="1200" kern="1200" dirty="0" smtClean="0"/>
              <a:t> </a:t>
            </a:r>
            <a:r>
              <a:rPr lang="en-US" sz="1200" kern="1200" dirty="0" err="1" smtClean="0"/>
              <a:t>jauh</a:t>
            </a:r>
            <a:r>
              <a:rPr lang="en-US" sz="1200" kern="1200" dirty="0" smtClean="0"/>
              <a:t> </a:t>
            </a:r>
            <a:r>
              <a:rPr lang="en-US" sz="1200" kern="1200" dirty="0" err="1" smtClean="0"/>
              <a:t>dari</a:t>
            </a:r>
            <a:r>
              <a:rPr lang="en-US" sz="1200" kern="1200" dirty="0" smtClean="0"/>
              <a:t> </a:t>
            </a:r>
            <a:r>
              <a:rPr lang="en-US" sz="1200" kern="1200" dirty="0" err="1" smtClean="0"/>
              <a:t>harapan</a:t>
            </a:r>
            <a:endParaRPr lang="en-US" sz="1200" kern="1200" dirty="0"/>
          </a:p>
          <a:p>
            <a:pPr marL="92075" lvl="1" indent="-92075" algn="l" defTabSz="355600">
              <a:lnSpc>
                <a:spcPct val="114000"/>
              </a:lnSpc>
              <a:spcBef>
                <a:spcPct val="0"/>
              </a:spcBef>
              <a:spcAft>
                <a:spcPts val="300"/>
              </a:spcAft>
              <a:buChar char="••"/>
            </a:pPr>
            <a:r>
              <a:rPr lang="en-US" sz="1200" kern="1200" dirty="0" err="1" smtClean="0"/>
              <a:t>Penduduk</a:t>
            </a:r>
            <a:r>
              <a:rPr lang="en-US" sz="1200" kern="1200" dirty="0" smtClean="0"/>
              <a:t> </a:t>
            </a:r>
            <a:r>
              <a:rPr lang="en-US" sz="1200" kern="1200" dirty="0" err="1" smtClean="0"/>
              <a:t>yg</a:t>
            </a:r>
            <a:r>
              <a:rPr lang="en-US" sz="1200" kern="1200" dirty="0" smtClean="0"/>
              <a:t> </a:t>
            </a:r>
            <a:r>
              <a:rPr lang="en-US" sz="1200" kern="1200" dirty="0" err="1" smtClean="0"/>
              <a:t>makin</a:t>
            </a:r>
            <a:r>
              <a:rPr lang="en-US" sz="1200" kern="1200" dirty="0" smtClean="0"/>
              <a:t> </a:t>
            </a:r>
            <a:r>
              <a:rPr lang="en-US" sz="1200" kern="1200" dirty="0" err="1" smtClean="0"/>
              <a:t>banyak</a:t>
            </a:r>
            <a:r>
              <a:rPr lang="en-US" sz="1200" kern="1200" dirty="0" smtClean="0"/>
              <a:t> </a:t>
            </a:r>
            <a:r>
              <a:rPr lang="en-US" sz="1200" kern="1200" dirty="0" err="1" smtClean="0"/>
              <a:t>berdampak</a:t>
            </a:r>
            <a:r>
              <a:rPr lang="en-US" sz="1200" kern="1200" dirty="0" smtClean="0"/>
              <a:t> </a:t>
            </a:r>
            <a:r>
              <a:rPr lang="en-US" sz="1200" kern="1200" dirty="0" err="1" smtClean="0"/>
              <a:t>pertumbuhan</a:t>
            </a:r>
            <a:r>
              <a:rPr lang="en-US" sz="1200" kern="1200" dirty="0" smtClean="0"/>
              <a:t> </a:t>
            </a:r>
            <a:r>
              <a:rPr lang="en-US" sz="1200" kern="1200" dirty="0" err="1" smtClean="0"/>
              <a:t>kendaraan</a:t>
            </a:r>
            <a:r>
              <a:rPr lang="en-US" sz="1200" kern="1200" dirty="0" smtClean="0"/>
              <a:t> </a:t>
            </a:r>
            <a:r>
              <a:rPr lang="en-US" sz="1200" kern="1200" dirty="0" err="1" smtClean="0"/>
              <a:t>bermotor</a:t>
            </a:r>
            <a:r>
              <a:rPr lang="en-US" sz="1200" kern="1200" dirty="0" smtClean="0"/>
              <a:t> </a:t>
            </a:r>
            <a:r>
              <a:rPr lang="en-US" sz="1200" kern="1200" dirty="0" err="1" smtClean="0"/>
              <a:t>tidak</a:t>
            </a:r>
            <a:r>
              <a:rPr lang="en-US" sz="1200" kern="1200" dirty="0" smtClean="0"/>
              <a:t> </a:t>
            </a:r>
            <a:r>
              <a:rPr lang="en-US" sz="1200" kern="1200" dirty="0" err="1" smtClean="0"/>
              <a:t>terkendali</a:t>
            </a:r>
            <a:endParaRPr lang="en-US" sz="1200" kern="1200" dirty="0"/>
          </a:p>
        </p:txBody>
      </p:sp>
      <p:sp>
        <p:nvSpPr>
          <p:cNvPr id="14" name="Freeform 13"/>
          <p:cNvSpPr/>
          <p:nvPr/>
        </p:nvSpPr>
        <p:spPr>
          <a:xfrm>
            <a:off x="3305062" y="1905001"/>
            <a:ext cx="2395090" cy="4860472"/>
          </a:xfrm>
          <a:custGeom>
            <a:avLst/>
            <a:gdLst>
              <a:gd name="connsiteX0" fmla="*/ 209764 w 1997749"/>
              <a:gd name="connsiteY0" fmla="*/ 0 h 3064677"/>
              <a:gd name="connsiteX1" fmla="*/ 1787985 w 1997749"/>
              <a:gd name="connsiteY1" fmla="*/ 0 h 3064677"/>
              <a:gd name="connsiteX2" fmla="*/ 1997749 w 1997749"/>
              <a:gd name="connsiteY2" fmla="*/ 209764 h 3064677"/>
              <a:gd name="connsiteX3" fmla="*/ 1997749 w 1997749"/>
              <a:gd name="connsiteY3" fmla="*/ 3064677 h 3064677"/>
              <a:gd name="connsiteX4" fmla="*/ 1997749 w 1997749"/>
              <a:gd name="connsiteY4" fmla="*/ 3064677 h 3064677"/>
              <a:gd name="connsiteX5" fmla="*/ 0 w 1997749"/>
              <a:gd name="connsiteY5" fmla="*/ 3064677 h 3064677"/>
              <a:gd name="connsiteX6" fmla="*/ 0 w 1997749"/>
              <a:gd name="connsiteY6" fmla="*/ 3064677 h 3064677"/>
              <a:gd name="connsiteX7" fmla="*/ 0 w 1997749"/>
              <a:gd name="connsiteY7" fmla="*/ 209764 h 3064677"/>
              <a:gd name="connsiteX8" fmla="*/ 209764 w 1997749"/>
              <a:gd name="connsiteY8" fmla="*/ 0 h 306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7749" h="3064677">
                <a:moveTo>
                  <a:pt x="1787984" y="3064677"/>
                </a:moveTo>
                <a:lnTo>
                  <a:pt x="209765" y="3064677"/>
                </a:lnTo>
                <a:cubicBezTo>
                  <a:pt x="93916" y="3064677"/>
                  <a:pt x="1" y="2970762"/>
                  <a:pt x="1" y="2854913"/>
                </a:cubicBezTo>
                <a:lnTo>
                  <a:pt x="1" y="0"/>
                </a:lnTo>
                <a:lnTo>
                  <a:pt x="1" y="0"/>
                </a:lnTo>
                <a:lnTo>
                  <a:pt x="1997748" y="0"/>
                </a:lnTo>
                <a:lnTo>
                  <a:pt x="1997748" y="0"/>
                </a:lnTo>
                <a:lnTo>
                  <a:pt x="1997748" y="2854913"/>
                </a:lnTo>
                <a:cubicBezTo>
                  <a:pt x="1997748" y="2970762"/>
                  <a:pt x="1903833" y="3064677"/>
                  <a:pt x="1787984" y="3064677"/>
                </a:cubicBezTo>
                <a:close/>
              </a:path>
            </a:pathLst>
          </a:custGeom>
        </p:spPr>
        <p:style>
          <a:lnRef idx="2">
            <a:schemeClr val="lt1">
              <a:hueOff val="0"/>
              <a:satOff val="0"/>
              <a:lumOff val="0"/>
              <a:alphaOff val="0"/>
            </a:schemeClr>
          </a:lnRef>
          <a:fillRef idx="1">
            <a:schemeClr val="accent5">
              <a:hueOff val="-2840869"/>
              <a:satOff val="3386"/>
              <a:lumOff val="2745"/>
              <a:alphaOff val="0"/>
            </a:schemeClr>
          </a:fillRef>
          <a:effectRef idx="0">
            <a:schemeClr val="accent5">
              <a:hueOff val="-2840869"/>
              <a:satOff val="3386"/>
              <a:lumOff val="2745"/>
              <a:alphaOff val="0"/>
            </a:schemeClr>
          </a:effectRef>
          <a:fontRef idx="minor">
            <a:schemeClr val="lt1"/>
          </a:fontRef>
        </p:style>
        <p:txBody>
          <a:bodyPr spcFirstLastPara="0" vert="horz" wrap="square" lIns="146782" tIns="85345" rIns="146782" bIns="146782" numCol="1" spcCol="1270" anchor="t" anchorCtr="0">
            <a:noAutofit/>
          </a:bodyPr>
          <a:lstStyle/>
          <a:p>
            <a:pPr lvl="0" algn="ctr" defTabSz="533400">
              <a:lnSpc>
                <a:spcPct val="90000"/>
              </a:lnSpc>
              <a:spcBef>
                <a:spcPct val="0"/>
              </a:spcBef>
              <a:spcAft>
                <a:spcPts val="1200"/>
              </a:spcAft>
            </a:pPr>
            <a:r>
              <a:rPr lang="en-US" sz="1200" b="1" kern="1200" dirty="0" smtClean="0"/>
              <a:t>TRANSPORTASI KERETA API</a:t>
            </a:r>
            <a:endParaRPr lang="en-US" sz="1200" b="1" kern="1200" dirty="0"/>
          </a:p>
          <a:p>
            <a:pPr marL="92075" lvl="1" indent="-92075" algn="l" defTabSz="355600">
              <a:lnSpc>
                <a:spcPct val="114000"/>
              </a:lnSpc>
              <a:spcBef>
                <a:spcPct val="0"/>
              </a:spcBef>
              <a:spcAft>
                <a:spcPts val="300"/>
              </a:spcAft>
              <a:buChar char="••"/>
            </a:pPr>
            <a:r>
              <a:rPr lang="en-US" sz="1200" kern="1200" dirty="0" err="1" smtClean="0"/>
              <a:t>Kapasitas</a:t>
            </a:r>
            <a:r>
              <a:rPr lang="en-US" sz="1200" kern="1200" dirty="0" smtClean="0"/>
              <a:t> </a:t>
            </a:r>
            <a:r>
              <a:rPr lang="en-US" sz="1200" kern="1200" dirty="0" err="1" smtClean="0"/>
              <a:t>angkut</a:t>
            </a:r>
            <a:r>
              <a:rPr lang="en-US" sz="1200" kern="1200" dirty="0" smtClean="0"/>
              <a:t> </a:t>
            </a:r>
            <a:r>
              <a:rPr lang="en-US" sz="1200" kern="1200" dirty="0" err="1" smtClean="0"/>
              <a:t>dan</a:t>
            </a:r>
            <a:r>
              <a:rPr lang="en-US" sz="1200" kern="1200" dirty="0" smtClean="0"/>
              <a:t> </a:t>
            </a:r>
            <a:r>
              <a:rPr lang="en-US" sz="1200" kern="1200" dirty="0" err="1" smtClean="0"/>
              <a:t>lintas</a:t>
            </a:r>
            <a:r>
              <a:rPr lang="en-US" sz="1200" kern="1200" dirty="0" smtClean="0"/>
              <a:t> </a:t>
            </a:r>
            <a:r>
              <a:rPr lang="en-US" sz="1200" kern="1200" dirty="0" err="1" smtClean="0"/>
              <a:t>amat</a:t>
            </a:r>
            <a:r>
              <a:rPr lang="en-US" sz="1200" kern="1200" dirty="0" smtClean="0"/>
              <a:t> </a:t>
            </a:r>
            <a:r>
              <a:rPr lang="en-US" sz="1200" kern="1200" dirty="0" err="1" smtClean="0"/>
              <a:t>terbatas</a:t>
            </a:r>
            <a:r>
              <a:rPr lang="en-US" sz="1200" kern="1200" dirty="0" smtClean="0"/>
              <a:t> </a:t>
            </a:r>
            <a:r>
              <a:rPr lang="en-US" sz="1200" kern="1200" dirty="0" err="1" smtClean="0"/>
              <a:t>dan</a:t>
            </a:r>
            <a:r>
              <a:rPr lang="en-US" sz="1200" kern="1200" dirty="0" smtClean="0"/>
              <a:t> </a:t>
            </a:r>
            <a:r>
              <a:rPr lang="en-US" sz="1200" kern="1200" dirty="0" err="1" smtClean="0"/>
              <a:t>kurangnya</a:t>
            </a:r>
            <a:r>
              <a:rPr lang="en-US" sz="1200" kern="1200" dirty="0" smtClean="0"/>
              <a:t> </a:t>
            </a:r>
            <a:r>
              <a:rPr lang="en-US" sz="1200" kern="1200" dirty="0" err="1" smtClean="0"/>
              <a:t>fasilitas</a:t>
            </a:r>
            <a:r>
              <a:rPr lang="en-US" sz="1200" kern="1200" dirty="0" smtClean="0"/>
              <a:t> </a:t>
            </a:r>
            <a:r>
              <a:rPr lang="en-US" sz="1200" kern="1200" dirty="0" err="1" smtClean="0"/>
              <a:t>keterpaduan</a:t>
            </a:r>
            <a:r>
              <a:rPr lang="en-US" sz="1200" kern="1200" dirty="0" smtClean="0"/>
              <a:t> </a:t>
            </a:r>
            <a:r>
              <a:rPr lang="en-US" sz="1200" kern="1200" dirty="0" err="1" smtClean="0"/>
              <a:t>dengan</a:t>
            </a:r>
            <a:r>
              <a:rPr lang="en-US" sz="1200" kern="1200" dirty="0" smtClean="0"/>
              <a:t> </a:t>
            </a:r>
            <a:r>
              <a:rPr lang="en-US" sz="1200" kern="1200" dirty="0" err="1" smtClean="0"/>
              <a:t>moda</a:t>
            </a:r>
            <a:r>
              <a:rPr lang="en-US" sz="1200" kern="1200" dirty="0" smtClean="0"/>
              <a:t> lain</a:t>
            </a:r>
          </a:p>
          <a:p>
            <a:pPr marL="92075" lvl="1" indent="-92075" algn="l" defTabSz="355600">
              <a:lnSpc>
                <a:spcPct val="114000"/>
              </a:lnSpc>
              <a:spcBef>
                <a:spcPct val="0"/>
              </a:spcBef>
              <a:spcAft>
                <a:spcPts val="300"/>
              </a:spcAft>
              <a:buChar char="••"/>
            </a:pPr>
            <a:r>
              <a:rPr lang="sv-SE" sz="1200" kern="1200" dirty="0" smtClean="0"/>
              <a:t>Sharing antara angkutan penumpang dan barang sangat rendah</a:t>
            </a:r>
            <a:endParaRPr lang="en-US" sz="1200" kern="1200" dirty="0"/>
          </a:p>
          <a:p>
            <a:pPr marL="92075" lvl="1" indent="-92075" algn="l" defTabSz="355600">
              <a:lnSpc>
                <a:spcPct val="114000"/>
              </a:lnSpc>
              <a:spcBef>
                <a:spcPct val="0"/>
              </a:spcBef>
              <a:spcAft>
                <a:spcPts val="300"/>
              </a:spcAft>
              <a:buChar char="••"/>
            </a:pPr>
            <a:r>
              <a:rPr lang="en-US" sz="1200" kern="1200" dirty="0" err="1" smtClean="0"/>
              <a:t>Frekuensi</a:t>
            </a:r>
            <a:r>
              <a:rPr lang="en-US" sz="1200" kern="1200" dirty="0" smtClean="0"/>
              <a:t> </a:t>
            </a:r>
            <a:r>
              <a:rPr lang="en-US" sz="1200" kern="1200" dirty="0" err="1" smtClean="0"/>
              <a:t>terjadinya</a:t>
            </a:r>
            <a:r>
              <a:rPr lang="en-US" sz="1200" kern="1200" dirty="0" smtClean="0"/>
              <a:t> </a:t>
            </a:r>
            <a:r>
              <a:rPr lang="en-US" sz="1200" kern="1200" dirty="0" err="1" smtClean="0"/>
              <a:t>kecelakaan</a:t>
            </a:r>
            <a:r>
              <a:rPr lang="en-US" sz="1200" kern="1200" dirty="0" smtClean="0"/>
              <a:t> </a:t>
            </a:r>
            <a:r>
              <a:rPr lang="en-US" sz="1200" kern="1200" dirty="0" err="1" smtClean="0"/>
              <a:t>tinggi</a:t>
            </a:r>
            <a:endParaRPr lang="en-US" sz="1200" kern="1200" dirty="0"/>
          </a:p>
          <a:p>
            <a:pPr marL="92075" lvl="1" indent="-92075" algn="l" defTabSz="355600">
              <a:lnSpc>
                <a:spcPct val="114000"/>
              </a:lnSpc>
              <a:spcBef>
                <a:spcPct val="0"/>
              </a:spcBef>
              <a:spcAft>
                <a:spcPts val="300"/>
              </a:spcAft>
              <a:buChar char="••"/>
            </a:pPr>
            <a:r>
              <a:rPr lang="en-US" sz="1200" kern="1200" dirty="0" err="1" smtClean="0"/>
              <a:t>Kelaikan</a:t>
            </a:r>
            <a:r>
              <a:rPr lang="en-US" sz="1200" kern="1200" dirty="0" smtClean="0"/>
              <a:t> </a:t>
            </a:r>
            <a:r>
              <a:rPr lang="en-US" sz="1200" kern="1200" dirty="0" err="1" smtClean="0"/>
              <a:t>operasi</a:t>
            </a:r>
            <a:r>
              <a:rPr lang="en-US" sz="1200" kern="1200" dirty="0" smtClean="0"/>
              <a:t> </a:t>
            </a:r>
            <a:r>
              <a:rPr lang="en-US" sz="1200" kern="1200" dirty="0" err="1" smtClean="0"/>
              <a:t>prasarana</a:t>
            </a:r>
            <a:r>
              <a:rPr lang="en-US" sz="1200" kern="1200" dirty="0" smtClean="0"/>
              <a:t> </a:t>
            </a:r>
            <a:r>
              <a:rPr lang="en-US" sz="1200" kern="1200" dirty="0" err="1" smtClean="0"/>
              <a:t>dan</a:t>
            </a:r>
            <a:r>
              <a:rPr lang="en-US" sz="1200" kern="1200" dirty="0" smtClean="0"/>
              <a:t> </a:t>
            </a:r>
            <a:r>
              <a:rPr lang="en-US" sz="1200" kern="1200" dirty="0" err="1" smtClean="0"/>
              <a:t>sarana</a:t>
            </a:r>
            <a:r>
              <a:rPr lang="en-US" sz="1200" kern="1200" dirty="0" smtClean="0"/>
              <a:t> </a:t>
            </a:r>
            <a:r>
              <a:rPr lang="en-US" sz="1200" kern="1200" dirty="0" err="1" smtClean="0"/>
              <a:t>amat</a:t>
            </a:r>
            <a:r>
              <a:rPr lang="en-US" sz="1200" kern="1200" dirty="0" smtClean="0"/>
              <a:t> minim </a:t>
            </a:r>
            <a:r>
              <a:rPr lang="en-US" sz="1200" kern="1200" dirty="0" err="1" smtClean="0"/>
              <a:t>karena</a:t>
            </a:r>
            <a:r>
              <a:rPr lang="en-US" sz="1200" kern="1200" dirty="0" smtClean="0"/>
              <a:t> </a:t>
            </a:r>
            <a:r>
              <a:rPr lang="en-US" sz="1200" kern="1200" dirty="0" err="1" smtClean="0"/>
              <a:t>terbatasnya</a:t>
            </a:r>
            <a:r>
              <a:rPr lang="en-US" sz="1200" kern="1200" dirty="0" smtClean="0"/>
              <a:t> </a:t>
            </a:r>
            <a:r>
              <a:rPr lang="en-US" sz="1200" kern="1200" dirty="0" err="1" smtClean="0"/>
              <a:t>biaya</a:t>
            </a:r>
            <a:r>
              <a:rPr lang="en-US" sz="1200" kern="1200" dirty="0" smtClean="0"/>
              <a:t> </a:t>
            </a:r>
            <a:r>
              <a:rPr lang="en-US" sz="1200" kern="1200" dirty="0" err="1" smtClean="0"/>
              <a:t>preservasi</a:t>
            </a:r>
            <a:r>
              <a:rPr lang="en-US" sz="1200" kern="1200" dirty="0" smtClean="0"/>
              <a:t> </a:t>
            </a:r>
            <a:r>
              <a:rPr lang="en-US" sz="1200" kern="1200" dirty="0" err="1" smtClean="0"/>
              <a:t>dan</a:t>
            </a:r>
            <a:r>
              <a:rPr lang="en-US" sz="1200" kern="1200" dirty="0" smtClean="0"/>
              <a:t> </a:t>
            </a:r>
            <a:r>
              <a:rPr lang="en-US" sz="1200" kern="1200" dirty="0" err="1" smtClean="0"/>
              <a:t>rendahnya</a:t>
            </a:r>
            <a:r>
              <a:rPr lang="en-US" sz="1200" kern="1200" dirty="0" smtClean="0"/>
              <a:t> </a:t>
            </a:r>
            <a:r>
              <a:rPr lang="en-US" sz="1200" kern="1200" dirty="0" err="1" smtClean="0"/>
              <a:t>mutu</a:t>
            </a:r>
            <a:r>
              <a:rPr lang="en-US" sz="1200" kern="1200" dirty="0" smtClean="0"/>
              <a:t> SDM</a:t>
            </a:r>
            <a:endParaRPr lang="en-US" sz="1200" kern="1200" dirty="0"/>
          </a:p>
          <a:p>
            <a:pPr marL="92075" lvl="1" indent="-92075" algn="l" defTabSz="355600">
              <a:lnSpc>
                <a:spcPct val="114000"/>
              </a:lnSpc>
              <a:spcBef>
                <a:spcPct val="0"/>
              </a:spcBef>
              <a:spcAft>
                <a:spcPts val="300"/>
              </a:spcAft>
              <a:buChar char="••"/>
            </a:pPr>
            <a:r>
              <a:rPr lang="en-US" sz="1200" kern="1200" dirty="0" err="1" smtClean="0"/>
              <a:t>Keterbatasan</a:t>
            </a:r>
            <a:r>
              <a:rPr lang="en-US" sz="1200" kern="1200" dirty="0" smtClean="0"/>
              <a:t> </a:t>
            </a:r>
            <a:r>
              <a:rPr lang="en-US" sz="1200" kern="1200" dirty="0" err="1" smtClean="0"/>
              <a:t>lahan</a:t>
            </a:r>
            <a:r>
              <a:rPr lang="en-US" sz="1200" kern="1200" dirty="0" smtClean="0"/>
              <a:t> </a:t>
            </a:r>
            <a:r>
              <a:rPr lang="en-US" sz="1200" kern="1200" dirty="0" err="1" smtClean="0"/>
              <a:t>untuk</a:t>
            </a:r>
            <a:r>
              <a:rPr lang="en-US" sz="1200" kern="1200" dirty="0" smtClean="0"/>
              <a:t> </a:t>
            </a:r>
            <a:r>
              <a:rPr lang="en-US" sz="1200" kern="1200" dirty="0" err="1" smtClean="0"/>
              <a:t>pengembangan</a:t>
            </a:r>
            <a:r>
              <a:rPr lang="en-US" sz="1200" kern="1200" dirty="0" smtClean="0"/>
              <a:t> </a:t>
            </a:r>
            <a:r>
              <a:rPr lang="en-US" sz="1200" kern="1200" dirty="0" err="1" smtClean="0"/>
              <a:t>prasarana</a:t>
            </a:r>
            <a:r>
              <a:rPr lang="en-US" sz="1200" kern="1200" dirty="0" smtClean="0"/>
              <a:t> </a:t>
            </a:r>
            <a:r>
              <a:rPr lang="en-US" sz="1200" kern="1200" dirty="0" err="1" smtClean="0"/>
              <a:t>misal</a:t>
            </a:r>
            <a:r>
              <a:rPr lang="en-US" sz="1200" kern="1200" dirty="0" smtClean="0"/>
              <a:t> double track</a:t>
            </a:r>
            <a:endParaRPr lang="en-US" sz="1200" kern="1200" dirty="0"/>
          </a:p>
          <a:p>
            <a:pPr marL="92075" lvl="1" indent="-92075" algn="l" defTabSz="355600">
              <a:lnSpc>
                <a:spcPct val="114000"/>
              </a:lnSpc>
              <a:spcBef>
                <a:spcPct val="0"/>
              </a:spcBef>
              <a:spcAft>
                <a:spcPts val="300"/>
              </a:spcAft>
              <a:buChar char="••"/>
            </a:pPr>
            <a:r>
              <a:rPr lang="en-US" sz="1200" kern="1200" dirty="0" err="1" smtClean="0"/>
              <a:t>Partisipasi</a:t>
            </a:r>
            <a:r>
              <a:rPr lang="en-US" sz="1200" kern="1200" dirty="0" smtClean="0"/>
              <a:t> </a:t>
            </a:r>
            <a:r>
              <a:rPr lang="en-US" sz="1200" kern="1200" dirty="0" err="1" smtClean="0"/>
              <a:t>swasta</a:t>
            </a:r>
            <a:r>
              <a:rPr lang="en-US" sz="1200" kern="1200" dirty="0" smtClean="0"/>
              <a:t> </a:t>
            </a:r>
            <a:r>
              <a:rPr lang="en-US" sz="1200" kern="1200" dirty="0" err="1" smtClean="0"/>
              <a:t>amat</a:t>
            </a:r>
            <a:r>
              <a:rPr lang="en-US" sz="1200" kern="1200" dirty="0" smtClean="0"/>
              <a:t> </a:t>
            </a:r>
            <a:r>
              <a:rPr lang="en-US" sz="1200" kern="1200" dirty="0" err="1" smtClean="0"/>
              <a:t>rendah</a:t>
            </a:r>
            <a:endParaRPr lang="en-US" sz="1200" kern="1200" dirty="0"/>
          </a:p>
        </p:txBody>
      </p:sp>
      <p:sp>
        <p:nvSpPr>
          <p:cNvPr id="16" name="Freeform 15"/>
          <p:cNvSpPr/>
          <p:nvPr/>
        </p:nvSpPr>
        <p:spPr>
          <a:xfrm>
            <a:off x="5870908" y="1905001"/>
            <a:ext cx="2420044" cy="4860472"/>
          </a:xfrm>
          <a:custGeom>
            <a:avLst/>
            <a:gdLst>
              <a:gd name="connsiteX0" fmla="*/ 209764 w 1997749"/>
              <a:gd name="connsiteY0" fmla="*/ 0 h 3064677"/>
              <a:gd name="connsiteX1" fmla="*/ 1787985 w 1997749"/>
              <a:gd name="connsiteY1" fmla="*/ 0 h 3064677"/>
              <a:gd name="connsiteX2" fmla="*/ 1997749 w 1997749"/>
              <a:gd name="connsiteY2" fmla="*/ 209764 h 3064677"/>
              <a:gd name="connsiteX3" fmla="*/ 1997749 w 1997749"/>
              <a:gd name="connsiteY3" fmla="*/ 3064677 h 3064677"/>
              <a:gd name="connsiteX4" fmla="*/ 1997749 w 1997749"/>
              <a:gd name="connsiteY4" fmla="*/ 3064677 h 3064677"/>
              <a:gd name="connsiteX5" fmla="*/ 0 w 1997749"/>
              <a:gd name="connsiteY5" fmla="*/ 3064677 h 3064677"/>
              <a:gd name="connsiteX6" fmla="*/ 0 w 1997749"/>
              <a:gd name="connsiteY6" fmla="*/ 3064677 h 3064677"/>
              <a:gd name="connsiteX7" fmla="*/ 0 w 1997749"/>
              <a:gd name="connsiteY7" fmla="*/ 209764 h 3064677"/>
              <a:gd name="connsiteX8" fmla="*/ 209764 w 1997749"/>
              <a:gd name="connsiteY8" fmla="*/ 0 h 306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7749" h="3064677">
                <a:moveTo>
                  <a:pt x="1787984" y="3064677"/>
                </a:moveTo>
                <a:lnTo>
                  <a:pt x="209765" y="3064677"/>
                </a:lnTo>
                <a:cubicBezTo>
                  <a:pt x="93916" y="3064677"/>
                  <a:pt x="1" y="2970762"/>
                  <a:pt x="1" y="2854913"/>
                </a:cubicBezTo>
                <a:lnTo>
                  <a:pt x="1" y="0"/>
                </a:lnTo>
                <a:lnTo>
                  <a:pt x="1" y="0"/>
                </a:lnTo>
                <a:lnTo>
                  <a:pt x="1997748" y="0"/>
                </a:lnTo>
                <a:lnTo>
                  <a:pt x="1997748" y="0"/>
                </a:lnTo>
                <a:lnTo>
                  <a:pt x="1997748" y="2854913"/>
                </a:lnTo>
                <a:cubicBezTo>
                  <a:pt x="1997748" y="2970762"/>
                  <a:pt x="1903833" y="3064677"/>
                  <a:pt x="1787984" y="3064677"/>
                </a:cubicBezTo>
                <a:close/>
              </a:path>
            </a:pathLst>
          </a:custGeom>
        </p:spPr>
        <p:style>
          <a:lnRef idx="2">
            <a:schemeClr val="lt1">
              <a:hueOff val="0"/>
              <a:satOff val="0"/>
              <a:lumOff val="0"/>
              <a:alphaOff val="0"/>
            </a:schemeClr>
          </a:lnRef>
          <a:fillRef idx="1">
            <a:schemeClr val="accent5">
              <a:hueOff val="-5681739"/>
              <a:satOff val="6772"/>
              <a:lumOff val="5490"/>
              <a:alphaOff val="0"/>
            </a:schemeClr>
          </a:fillRef>
          <a:effectRef idx="0">
            <a:schemeClr val="accent5">
              <a:hueOff val="-5681739"/>
              <a:satOff val="6772"/>
              <a:lumOff val="5490"/>
              <a:alphaOff val="0"/>
            </a:schemeClr>
          </a:effectRef>
          <a:fontRef idx="minor">
            <a:schemeClr val="lt1"/>
          </a:fontRef>
        </p:style>
        <p:txBody>
          <a:bodyPr spcFirstLastPara="0" vert="horz" wrap="square" lIns="146782" tIns="85345" rIns="146783" bIns="146782" numCol="1" spcCol="1270" anchor="t" anchorCtr="0">
            <a:noAutofit/>
          </a:bodyPr>
          <a:lstStyle/>
          <a:p>
            <a:pPr lvl="0" algn="ctr" defTabSz="533400">
              <a:lnSpc>
                <a:spcPct val="90000"/>
              </a:lnSpc>
              <a:spcBef>
                <a:spcPct val="0"/>
              </a:spcBef>
              <a:spcAft>
                <a:spcPts val="1200"/>
              </a:spcAft>
            </a:pPr>
            <a:r>
              <a:rPr lang="en-US" sz="1200" b="1" kern="1200" dirty="0" smtClean="0"/>
              <a:t>TRANSPORTASI LAUT</a:t>
            </a:r>
            <a:endParaRPr lang="en-US" sz="1200" b="1" kern="1200" dirty="0"/>
          </a:p>
          <a:p>
            <a:pPr marL="92075" lvl="1" indent="-92075" algn="l" defTabSz="355600">
              <a:lnSpc>
                <a:spcPct val="114000"/>
              </a:lnSpc>
              <a:spcBef>
                <a:spcPct val="0"/>
              </a:spcBef>
              <a:spcAft>
                <a:spcPts val="300"/>
              </a:spcAft>
              <a:buChar char="••"/>
            </a:pPr>
            <a:r>
              <a:rPr lang="en-US" sz="1200" kern="1200" dirty="0" err="1" smtClean="0"/>
              <a:t>Kurangnya</a:t>
            </a:r>
            <a:r>
              <a:rPr lang="en-US" sz="1200" kern="1200" dirty="0" smtClean="0"/>
              <a:t> </a:t>
            </a:r>
            <a:r>
              <a:rPr lang="en-US" sz="1200" kern="1200" dirty="0" err="1" smtClean="0"/>
              <a:t>aksesibilitas</a:t>
            </a:r>
            <a:r>
              <a:rPr lang="en-US" sz="1200" kern="1200" dirty="0" smtClean="0"/>
              <a:t> </a:t>
            </a:r>
            <a:r>
              <a:rPr lang="en-US" sz="1200" kern="1200" dirty="0" err="1" smtClean="0"/>
              <a:t>pelayaran</a:t>
            </a:r>
            <a:r>
              <a:rPr lang="en-US" sz="1200" kern="1200" dirty="0" smtClean="0"/>
              <a:t> </a:t>
            </a:r>
            <a:r>
              <a:rPr lang="en-US" sz="1200" kern="1200" dirty="0" err="1" smtClean="0"/>
              <a:t>sampai</a:t>
            </a:r>
            <a:r>
              <a:rPr lang="en-US" sz="1200" kern="1200" dirty="0" smtClean="0"/>
              <a:t> </a:t>
            </a:r>
            <a:r>
              <a:rPr lang="en-US" sz="1200" kern="1200" dirty="0" err="1" smtClean="0"/>
              <a:t>daerah</a:t>
            </a:r>
            <a:r>
              <a:rPr lang="en-US" sz="1200" kern="1200" dirty="0" smtClean="0"/>
              <a:t> </a:t>
            </a:r>
            <a:r>
              <a:rPr lang="en-US" sz="1200" kern="1200" dirty="0" err="1" smtClean="0"/>
              <a:t>tertinggal</a:t>
            </a:r>
            <a:r>
              <a:rPr lang="en-US" sz="1200" kern="1200" dirty="0" smtClean="0"/>
              <a:t> </a:t>
            </a:r>
            <a:r>
              <a:rPr lang="en-US" sz="1200" kern="1200" dirty="0" err="1" smtClean="0"/>
              <a:t>dan</a:t>
            </a:r>
            <a:r>
              <a:rPr lang="en-US" sz="1200" kern="1200" dirty="0" smtClean="0"/>
              <a:t> </a:t>
            </a:r>
            <a:r>
              <a:rPr lang="en-US" sz="1200" kern="1200" dirty="0" err="1" smtClean="0"/>
              <a:t>wilayah</a:t>
            </a:r>
            <a:r>
              <a:rPr lang="en-US" sz="1200" kern="1200" dirty="0" smtClean="0"/>
              <a:t> </a:t>
            </a:r>
            <a:r>
              <a:rPr lang="en-US" sz="1200" kern="1200" dirty="0" err="1" smtClean="0"/>
              <a:t>terpencil</a:t>
            </a:r>
            <a:endParaRPr lang="en-US" sz="1200" kern="1200" dirty="0" smtClean="0"/>
          </a:p>
          <a:p>
            <a:pPr marL="92075" lvl="1" indent="-92075" algn="l" defTabSz="355600">
              <a:lnSpc>
                <a:spcPct val="114000"/>
              </a:lnSpc>
              <a:spcBef>
                <a:spcPct val="0"/>
              </a:spcBef>
              <a:spcAft>
                <a:spcPts val="300"/>
              </a:spcAft>
              <a:buChar char="••"/>
            </a:pPr>
            <a:r>
              <a:rPr lang="en-US" sz="1200" kern="1200" dirty="0" err="1" smtClean="0"/>
              <a:t>Sistem</a:t>
            </a:r>
            <a:r>
              <a:rPr lang="en-US" sz="1200" kern="1200" dirty="0" smtClean="0"/>
              <a:t> </a:t>
            </a:r>
            <a:r>
              <a:rPr lang="en-US" sz="1200" kern="1200" dirty="0" err="1" smtClean="0"/>
              <a:t>operasional</a:t>
            </a:r>
            <a:r>
              <a:rPr lang="en-US" sz="1200" kern="1200" dirty="0" smtClean="0"/>
              <a:t> </a:t>
            </a:r>
            <a:r>
              <a:rPr lang="en-US" sz="1200" kern="1200" dirty="0" err="1" smtClean="0"/>
              <a:t>pelayaran</a:t>
            </a:r>
            <a:r>
              <a:rPr lang="en-US" sz="1200" kern="1200" dirty="0" smtClean="0"/>
              <a:t> </a:t>
            </a:r>
            <a:r>
              <a:rPr lang="en-US" sz="1200" kern="1200" dirty="0" err="1" smtClean="0"/>
              <a:t>belum</a:t>
            </a:r>
            <a:r>
              <a:rPr lang="en-US" sz="1200" kern="1200" dirty="0" smtClean="0"/>
              <a:t> </a:t>
            </a:r>
            <a:r>
              <a:rPr lang="en-US" sz="1200" kern="1200" dirty="0" err="1" smtClean="0"/>
              <a:t>mampu</a:t>
            </a:r>
            <a:r>
              <a:rPr lang="en-US" sz="1200" kern="1200" dirty="0" smtClean="0"/>
              <a:t> </a:t>
            </a:r>
            <a:r>
              <a:rPr lang="en-US" sz="1200" kern="1200" dirty="0" err="1" smtClean="0"/>
              <a:t>menjangkau</a:t>
            </a:r>
            <a:r>
              <a:rPr lang="en-US" sz="1200" kern="1200" dirty="0" smtClean="0"/>
              <a:t> </a:t>
            </a:r>
            <a:r>
              <a:rPr lang="en-US" sz="1200" kern="1200" dirty="0" err="1" smtClean="0"/>
              <a:t>wilayah</a:t>
            </a:r>
            <a:r>
              <a:rPr lang="en-US" sz="1200" kern="1200" dirty="0" smtClean="0"/>
              <a:t> </a:t>
            </a:r>
            <a:r>
              <a:rPr lang="en-US" sz="1200" kern="1200" dirty="0" err="1" smtClean="0"/>
              <a:t>nasional</a:t>
            </a:r>
            <a:endParaRPr lang="en-US" sz="1200" kern="1200" dirty="0" smtClean="0"/>
          </a:p>
          <a:p>
            <a:pPr marL="92075" lvl="1" indent="-92075" algn="l" defTabSz="355600">
              <a:lnSpc>
                <a:spcPct val="114000"/>
              </a:lnSpc>
              <a:spcBef>
                <a:spcPct val="0"/>
              </a:spcBef>
              <a:spcAft>
                <a:spcPts val="300"/>
              </a:spcAft>
              <a:buChar char="••"/>
            </a:pPr>
            <a:r>
              <a:rPr lang="sv-SE" sz="1200" kern="1200" dirty="0" smtClean="0"/>
              <a:t>Kongesti beberapa pelabuhan utama akibat kapasitanya terbatas</a:t>
            </a:r>
            <a:endParaRPr lang="en-US" sz="1200" kern="1200" dirty="0"/>
          </a:p>
          <a:p>
            <a:pPr marL="92075" lvl="1" indent="-92075" algn="l" defTabSz="355600">
              <a:lnSpc>
                <a:spcPct val="114000"/>
              </a:lnSpc>
              <a:spcBef>
                <a:spcPct val="0"/>
              </a:spcBef>
              <a:spcAft>
                <a:spcPts val="300"/>
              </a:spcAft>
              <a:buChar char="••"/>
            </a:pPr>
            <a:r>
              <a:rPr lang="en-US" sz="1200" kern="1200" dirty="0" err="1" smtClean="0"/>
              <a:t>Kompetensi</a:t>
            </a:r>
            <a:r>
              <a:rPr lang="en-US" sz="1200" kern="1200" dirty="0" smtClean="0"/>
              <a:t> SDM </a:t>
            </a:r>
            <a:r>
              <a:rPr lang="en-US" sz="1200" kern="1200" dirty="0" err="1" smtClean="0"/>
              <a:t>masih</a:t>
            </a:r>
            <a:r>
              <a:rPr lang="en-US" sz="1200" kern="1200" dirty="0" smtClean="0"/>
              <a:t> </a:t>
            </a:r>
            <a:r>
              <a:rPr lang="en-US" sz="1200" kern="1200" dirty="0" err="1" smtClean="0"/>
              <a:t>rendah</a:t>
            </a:r>
            <a:endParaRPr lang="en-US" sz="1200" kern="1200" dirty="0"/>
          </a:p>
          <a:p>
            <a:pPr marL="92075" lvl="1" indent="-92075" algn="l" defTabSz="355600">
              <a:lnSpc>
                <a:spcPct val="114000"/>
              </a:lnSpc>
              <a:spcBef>
                <a:spcPct val="0"/>
              </a:spcBef>
              <a:spcAft>
                <a:spcPts val="300"/>
              </a:spcAft>
              <a:buChar char="••"/>
            </a:pPr>
            <a:r>
              <a:rPr lang="en-US" sz="1200" kern="1200" dirty="0" err="1" smtClean="0"/>
              <a:t>Fasilitas</a:t>
            </a:r>
            <a:r>
              <a:rPr lang="en-US" sz="1200" kern="1200" dirty="0" smtClean="0"/>
              <a:t> </a:t>
            </a:r>
            <a:r>
              <a:rPr lang="en-US" sz="1200" kern="1200" dirty="0" err="1" smtClean="0"/>
              <a:t>keselamatan</a:t>
            </a:r>
            <a:r>
              <a:rPr lang="en-US" sz="1200" kern="1200" dirty="0" smtClean="0"/>
              <a:t> </a:t>
            </a:r>
            <a:r>
              <a:rPr lang="en-US" sz="1200" kern="1200" dirty="0" err="1" smtClean="0"/>
              <a:t>pelayaran</a:t>
            </a:r>
            <a:r>
              <a:rPr lang="en-US" sz="1200" kern="1200" dirty="0" smtClean="0"/>
              <a:t> </a:t>
            </a:r>
            <a:r>
              <a:rPr lang="en-US" sz="1200" kern="1200" dirty="0" err="1" smtClean="0"/>
              <a:t>masih</a:t>
            </a:r>
            <a:r>
              <a:rPr lang="en-US" sz="1200" kern="1200" dirty="0" smtClean="0"/>
              <a:t> </a:t>
            </a:r>
            <a:r>
              <a:rPr lang="en-US" sz="1200" kern="1200" dirty="0" err="1" smtClean="0"/>
              <a:t>jauh</a:t>
            </a:r>
            <a:r>
              <a:rPr lang="en-US" sz="1200" kern="1200" dirty="0" smtClean="0"/>
              <a:t> </a:t>
            </a:r>
            <a:r>
              <a:rPr lang="en-US" sz="1200" kern="1200" dirty="0" err="1" smtClean="0"/>
              <a:t>dari</a:t>
            </a:r>
            <a:r>
              <a:rPr lang="en-US" sz="1200" kern="1200" dirty="0" smtClean="0"/>
              <a:t> </a:t>
            </a:r>
            <a:r>
              <a:rPr lang="en-US" sz="1200" kern="1200" dirty="0" err="1" smtClean="0"/>
              <a:t>standar</a:t>
            </a:r>
            <a:r>
              <a:rPr lang="en-US" sz="1200" kern="1200" dirty="0" smtClean="0"/>
              <a:t> </a:t>
            </a:r>
            <a:r>
              <a:rPr lang="en-US" sz="1200" kern="1200" dirty="0" err="1" smtClean="0"/>
              <a:t>internasional</a:t>
            </a:r>
            <a:endParaRPr lang="en-US" sz="1200" kern="1200" dirty="0"/>
          </a:p>
          <a:p>
            <a:pPr marL="92075" lvl="1" indent="-92075" algn="l" defTabSz="355600">
              <a:lnSpc>
                <a:spcPct val="114000"/>
              </a:lnSpc>
              <a:spcBef>
                <a:spcPct val="0"/>
              </a:spcBef>
              <a:spcAft>
                <a:spcPts val="300"/>
              </a:spcAft>
              <a:buChar char="••"/>
            </a:pPr>
            <a:r>
              <a:rPr lang="en-US" sz="1200" kern="1200" dirty="0" err="1" smtClean="0"/>
              <a:t>Responsivitas</a:t>
            </a:r>
            <a:r>
              <a:rPr lang="en-US" sz="1200" kern="1200" dirty="0" smtClean="0"/>
              <a:t> </a:t>
            </a:r>
            <a:r>
              <a:rPr lang="en-US" sz="1200" kern="1200" dirty="0" err="1" smtClean="0"/>
              <a:t>terhadap</a:t>
            </a:r>
            <a:r>
              <a:rPr lang="en-US" sz="1200" kern="1200" dirty="0" smtClean="0"/>
              <a:t> </a:t>
            </a:r>
            <a:r>
              <a:rPr lang="en-US" sz="1200" kern="1200" dirty="0" err="1" smtClean="0"/>
              <a:t>kejadian</a:t>
            </a:r>
            <a:r>
              <a:rPr lang="en-US" sz="1200" kern="1200" dirty="0" smtClean="0"/>
              <a:t> </a:t>
            </a:r>
            <a:r>
              <a:rPr lang="en-US" sz="1200" kern="1200" dirty="0" err="1" smtClean="0"/>
              <a:t>kecelakaan</a:t>
            </a:r>
            <a:r>
              <a:rPr lang="en-US" sz="1200" kern="1200" dirty="0" smtClean="0"/>
              <a:t> </a:t>
            </a:r>
            <a:r>
              <a:rPr lang="en-US" sz="1200" kern="1200" dirty="0" err="1" smtClean="0"/>
              <a:t>amat</a:t>
            </a:r>
            <a:r>
              <a:rPr lang="en-US" sz="1200" kern="1200" dirty="0" smtClean="0"/>
              <a:t> </a:t>
            </a:r>
            <a:r>
              <a:rPr lang="en-US" sz="1200" kern="1200" dirty="0" err="1" smtClean="0"/>
              <a:t>rendah</a:t>
            </a:r>
            <a:endParaRPr lang="en-US" sz="1200" kern="1200" dirty="0"/>
          </a:p>
        </p:txBody>
      </p:sp>
      <p:sp>
        <p:nvSpPr>
          <p:cNvPr id="18" name="Freeform 17"/>
          <p:cNvSpPr/>
          <p:nvPr/>
        </p:nvSpPr>
        <p:spPr>
          <a:xfrm>
            <a:off x="8436755" y="1905001"/>
            <a:ext cx="2444997" cy="4860472"/>
          </a:xfrm>
          <a:custGeom>
            <a:avLst/>
            <a:gdLst>
              <a:gd name="connsiteX0" fmla="*/ 209764 w 1997749"/>
              <a:gd name="connsiteY0" fmla="*/ 0 h 3064677"/>
              <a:gd name="connsiteX1" fmla="*/ 1787985 w 1997749"/>
              <a:gd name="connsiteY1" fmla="*/ 0 h 3064677"/>
              <a:gd name="connsiteX2" fmla="*/ 1997749 w 1997749"/>
              <a:gd name="connsiteY2" fmla="*/ 209764 h 3064677"/>
              <a:gd name="connsiteX3" fmla="*/ 1997749 w 1997749"/>
              <a:gd name="connsiteY3" fmla="*/ 3064677 h 3064677"/>
              <a:gd name="connsiteX4" fmla="*/ 1997749 w 1997749"/>
              <a:gd name="connsiteY4" fmla="*/ 3064677 h 3064677"/>
              <a:gd name="connsiteX5" fmla="*/ 0 w 1997749"/>
              <a:gd name="connsiteY5" fmla="*/ 3064677 h 3064677"/>
              <a:gd name="connsiteX6" fmla="*/ 0 w 1997749"/>
              <a:gd name="connsiteY6" fmla="*/ 3064677 h 3064677"/>
              <a:gd name="connsiteX7" fmla="*/ 0 w 1997749"/>
              <a:gd name="connsiteY7" fmla="*/ 209764 h 3064677"/>
              <a:gd name="connsiteX8" fmla="*/ 209764 w 1997749"/>
              <a:gd name="connsiteY8" fmla="*/ 0 h 3064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7749" h="3064677">
                <a:moveTo>
                  <a:pt x="1787984" y="3064677"/>
                </a:moveTo>
                <a:lnTo>
                  <a:pt x="209765" y="3064677"/>
                </a:lnTo>
                <a:cubicBezTo>
                  <a:pt x="93916" y="3064677"/>
                  <a:pt x="1" y="2970762"/>
                  <a:pt x="1" y="2854913"/>
                </a:cubicBezTo>
                <a:lnTo>
                  <a:pt x="1" y="0"/>
                </a:lnTo>
                <a:lnTo>
                  <a:pt x="1" y="0"/>
                </a:lnTo>
                <a:lnTo>
                  <a:pt x="1997748" y="0"/>
                </a:lnTo>
                <a:lnTo>
                  <a:pt x="1997748" y="0"/>
                </a:lnTo>
                <a:lnTo>
                  <a:pt x="1997748" y="2854913"/>
                </a:lnTo>
                <a:cubicBezTo>
                  <a:pt x="1997748" y="2970762"/>
                  <a:pt x="1903833" y="3064677"/>
                  <a:pt x="1787984" y="3064677"/>
                </a:cubicBezTo>
                <a:close/>
              </a:path>
            </a:pathLst>
          </a:custGeom>
        </p:spPr>
        <p:style>
          <a:lnRef idx="2">
            <a:schemeClr val="lt1">
              <a:hueOff val="0"/>
              <a:satOff val="0"/>
              <a:lumOff val="0"/>
              <a:alphaOff val="0"/>
            </a:schemeClr>
          </a:lnRef>
          <a:fillRef idx="1">
            <a:schemeClr val="accent5">
              <a:hueOff val="-8522608"/>
              <a:satOff val="10158"/>
              <a:lumOff val="8235"/>
              <a:alphaOff val="0"/>
            </a:schemeClr>
          </a:fillRef>
          <a:effectRef idx="0">
            <a:schemeClr val="accent5">
              <a:hueOff val="-8522608"/>
              <a:satOff val="10158"/>
              <a:lumOff val="8235"/>
              <a:alphaOff val="0"/>
            </a:schemeClr>
          </a:effectRef>
          <a:fontRef idx="minor">
            <a:schemeClr val="lt1"/>
          </a:fontRef>
        </p:style>
        <p:txBody>
          <a:bodyPr spcFirstLastPara="0" vert="horz" wrap="square" lIns="132558" tIns="71120" rIns="132558" bIns="132558" numCol="1" spcCol="1270" anchor="t" anchorCtr="0">
            <a:noAutofit/>
          </a:bodyPr>
          <a:lstStyle/>
          <a:p>
            <a:pPr lvl="0" algn="ctr" defTabSz="444500">
              <a:lnSpc>
                <a:spcPct val="90000"/>
              </a:lnSpc>
              <a:spcBef>
                <a:spcPct val="0"/>
              </a:spcBef>
              <a:spcAft>
                <a:spcPts val="1200"/>
              </a:spcAft>
            </a:pPr>
            <a:r>
              <a:rPr lang="en-US" sz="1000" b="1" kern="1200" dirty="0" smtClean="0"/>
              <a:t>TRANSPORTASI UDARA</a:t>
            </a:r>
            <a:endParaRPr lang="en-US" sz="1000" b="1" kern="1200" dirty="0"/>
          </a:p>
          <a:p>
            <a:pPr marL="92075" lvl="1" indent="-92075" algn="l" defTabSz="355600">
              <a:lnSpc>
                <a:spcPct val="114000"/>
              </a:lnSpc>
              <a:spcBef>
                <a:spcPct val="0"/>
              </a:spcBef>
              <a:spcAft>
                <a:spcPts val="300"/>
              </a:spcAft>
              <a:buChar char="••"/>
            </a:pPr>
            <a:r>
              <a:rPr lang="en-US" sz="1200" kern="1200" dirty="0" err="1" smtClean="0"/>
              <a:t>Sistem</a:t>
            </a:r>
            <a:r>
              <a:rPr lang="en-US" sz="1200" kern="1200" dirty="0" smtClean="0"/>
              <a:t> </a:t>
            </a:r>
            <a:r>
              <a:rPr lang="en-US" sz="1200" kern="1200" dirty="0" err="1" smtClean="0"/>
              <a:t>operasional</a:t>
            </a:r>
            <a:r>
              <a:rPr lang="en-US" sz="1200" kern="1200" dirty="0" smtClean="0"/>
              <a:t> </a:t>
            </a:r>
            <a:r>
              <a:rPr lang="en-US" sz="1200" kern="1200" dirty="0" err="1" smtClean="0"/>
              <a:t>penerbangan</a:t>
            </a:r>
            <a:r>
              <a:rPr lang="en-US" sz="1200" kern="1200" dirty="0" smtClean="0"/>
              <a:t> </a:t>
            </a:r>
            <a:r>
              <a:rPr lang="en-US" sz="1200" kern="1200" dirty="0" err="1" smtClean="0"/>
              <a:t>belum</a:t>
            </a:r>
            <a:r>
              <a:rPr lang="en-US" sz="1200" kern="1200" dirty="0" smtClean="0"/>
              <a:t> </a:t>
            </a:r>
            <a:r>
              <a:rPr lang="en-US" sz="1200" kern="1200" dirty="0" err="1" smtClean="0"/>
              <a:t>mampu</a:t>
            </a:r>
            <a:r>
              <a:rPr lang="en-US" sz="1200" kern="1200" dirty="0" smtClean="0"/>
              <a:t> </a:t>
            </a:r>
            <a:r>
              <a:rPr lang="en-US" sz="1200" kern="1200" dirty="0" err="1" smtClean="0"/>
              <a:t>menjangkau</a:t>
            </a:r>
            <a:r>
              <a:rPr lang="en-US" sz="1200" kern="1200" dirty="0" smtClean="0"/>
              <a:t> </a:t>
            </a:r>
            <a:r>
              <a:rPr lang="en-US" sz="1200" kern="1200" dirty="0" err="1" smtClean="0"/>
              <a:t>wilayah</a:t>
            </a:r>
            <a:r>
              <a:rPr lang="en-US" sz="1200" kern="1200" dirty="0" smtClean="0"/>
              <a:t> </a:t>
            </a:r>
            <a:r>
              <a:rPr lang="en-US" sz="1200" kern="1200" dirty="0" err="1" smtClean="0"/>
              <a:t>nasional</a:t>
            </a:r>
            <a:endParaRPr lang="en-US" sz="1200" kern="1200" dirty="0"/>
          </a:p>
          <a:p>
            <a:pPr marL="92075" lvl="1" indent="-92075" algn="l" defTabSz="355600">
              <a:lnSpc>
                <a:spcPct val="114000"/>
              </a:lnSpc>
              <a:spcBef>
                <a:spcPct val="0"/>
              </a:spcBef>
              <a:spcAft>
                <a:spcPts val="300"/>
              </a:spcAft>
              <a:buChar char="••"/>
            </a:pPr>
            <a:r>
              <a:rPr lang="en-US" sz="1200" kern="1200" dirty="0" err="1" smtClean="0"/>
              <a:t>Kuantitas</a:t>
            </a:r>
            <a:r>
              <a:rPr lang="en-US" sz="1200" kern="1200" dirty="0" smtClean="0"/>
              <a:t> </a:t>
            </a:r>
            <a:r>
              <a:rPr lang="en-US" sz="1200" kern="1200" dirty="0" err="1" smtClean="0"/>
              <a:t>dan</a:t>
            </a:r>
            <a:r>
              <a:rPr lang="en-US" sz="1200" kern="1200" dirty="0" smtClean="0"/>
              <a:t> </a:t>
            </a:r>
            <a:r>
              <a:rPr lang="en-US" sz="1200" kern="1200" dirty="0" err="1" smtClean="0"/>
              <a:t>kualitas</a:t>
            </a:r>
            <a:r>
              <a:rPr lang="en-US" sz="1200" kern="1200" dirty="0" smtClean="0"/>
              <a:t> SDM </a:t>
            </a:r>
            <a:r>
              <a:rPr lang="en-US" sz="1200" kern="1200" dirty="0" err="1" smtClean="0"/>
              <a:t>jauh</a:t>
            </a:r>
            <a:r>
              <a:rPr lang="en-US" sz="1200" kern="1200" dirty="0" smtClean="0"/>
              <a:t> </a:t>
            </a:r>
            <a:r>
              <a:rPr lang="en-US" sz="1200" kern="1200" dirty="0" err="1" smtClean="0"/>
              <a:t>dari</a:t>
            </a:r>
            <a:r>
              <a:rPr lang="en-US" sz="1200" kern="1200" dirty="0" smtClean="0"/>
              <a:t> </a:t>
            </a:r>
            <a:r>
              <a:rPr lang="en-US" sz="1200" kern="1200" dirty="0" err="1" smtClean="0"/>
              <a:t>standar</a:t>
            </a:r>
            <a:r>
              <a:rPr lang="en-US" sz="1200" kern="1200" dirty="0" smtClean="0"/>
              <a:t> </a:t>
            </a:r>
            <a:r>
              <a:rPr lang="en-US" sz="1200" kern="1200" dirty="0" err="1" smtClean="0"/>
              <a:t>kompetensi</a:t>
            </a:r>
            <a:r>
              <a:rPr lang="en-US" sz="1200" kern="1200" dirty="0" smtClean="0"/>
              <a:t> </a:t>
            </a:r>
            <a:r>
              <a:rPr lang="en-US" sz="1200" kern="1200" dirty="0" err="1" smtClean="0"/>
              <a:t>bidang</a:t>
            </a:r>
            <a:r>
              <a:rPr lang="en-US" sz="1200" kern="1200" dirty="0" smtClean="0"/>
              <a:t> </a:t>
            </a:r>
            <a:r>
              <a:rPr lang="en-US" sz="1200" kern="1200" dirty="0" err="1" smtClean="0"/>
              <a:t>kselamatan</a:t>
            </a:r>
            <a:r>
              <a:rPr lang="en-US" sz="1200" kern="1200" dirty="0" smtClean="0"/>
              <a:t> </a:t>
            </a:r>
            <a:r>
              <a:rPr lang="en-US" sz="1200" kern="1200" dirty="0" err="1" smtClean="0"/>
              <a:t>pnerbangan</a:t>
            </a:r>
            <a:endParaRPr lang="en-US" sz="1200" kern="1200" dirty="0"/>
          </a:p>
          <a:p>
            <a:pPr marL="92075" lvl="1" indent="-92075" algn="l" defTabSz="355600">
              <a:lnSpc>
                <a:spcPct val="114000"/>
              </a:lnSpc>
              <a:spcBef>
                <a:spcPct val="0"/>
              </a:spcBef>
              <a:spcAft>
                <a:spcPts val="300"/>
              </a:spcAft>
              <a:buChar char="••"/>
            </a:pPr>
            <a:r>
              <a:rPr lang="en-US" sz="1200" kern="1200" dirty="0" err="1" smtClean="0"/>
              <a:t>Jumlah</a:t>
            </a:r>
            <a:r>
              <a:rPr lang="en-US" sz="1200" kern="1200" dirty="0" smtClean="0"/>
              <a:t> fasilitas dan prasarana ditingkatkan sesuai tuntutan standar keselamatan</a:t>
            </a:r>
          </a:p>
          <a:p>
            <a:pPr marL="92075" lvl="1" indent="-92075" algn="l" defTabSz="355600">
              <a:lnSpc>
                <a:spcPct val="114000"/>
              </a:lnSpc>
              <a:spcBef>
                <a:spcPct val="0"/>
              </a:spcBef>
              <a:spcAft>
                <a:spcPts val="300"/>
              </a:spcAft>
              <a:buChar char="••"/>
            </a:pPr>
            <a:r>
              <a:rPr lang="en-US" sz="1200" kern="1200" dirty="0" err="1" smtClean="0"/>
              <a:t>Keterbatasan</a:t>
            </a:r>
            <a:r>
              <a:rPr lang="en-US" sz="1200" kern="1200" dirty="0" smtClean="0"/>
              <a:t> biaya untuk peremajaan pesawat yang tua</a:t>
            </a:r>
          </a:p>
          <a:p>
            <a:pPr marL="92075" lvl="1" indent="-92075" algn="l" defTabSz="355600">
              <a:lnSpc>
                <a:spcPct val="114000"/>
              </a:lnSpc>
              <a:spcBef>
                <a:spcPct val="0"/>
              </a:spcBef>
              <a:spcAft>
                <a:spcPts val="300"/>
              </a:spcAft>
              <a:buChar char="••"/>
            </a:pPr>
            <a:r>
              <a:rPr lang="en-US" sz="1200" kern="1200" dirty="0" err="1" smtClean="0"/>
              <a:t>Keterbatasan</a:t>
            </a:r>
            <a:r>
              <a:rPr lang="en-US" sz="1200" kern="1200" dirty="0" smtClean="0"/>
              <a:t> auditor kelaikan terbang pesawat</a:t>
            </a:r>
          </a:p>
          <a:p>
            <a:pPr marL="92075" lvl="1" indent="-92075" algn="l" defTabSz="355600">
              <a:lnSpc>
                <a:spcPct val="114000"/>
              </a:lnSpc>
              <a:spcBef>
                <a:spcPct val="0"/>
              </a:spcBef>
              <a:spcAft>
                <a:spcPts val="300"/>
              </a:spcAft>
              <a:buChar char="••"/>
            </a:pPr>
            <a:r>
              <a:rPr lang="en-US" sz="1200" kern="1200" dirty="0" err="1" smtClean="0"/>
              <a:t>Persaingan</a:t>
            </a:r>
            <a:r>
              <a:rPr lang="en-US" sz="1200" kern="1200" dirty="0" smtClean="0"/>
              <a:t> tarif yang kurang sehat antar maskapai penerbangan</a:t>
            </a:r>
          </a:p>
          <a:p>
            <a:pPr marL="92075" lvl="1" indent="-92075" algn="l" defTabSz="355600">
              <a:lnSpc>
                <a:spcPct val="114000"/>
              </a:lnSpc>
              <a:spcBef>
                <a:spcPct val="0"/>
              </a:spcBef>
              <a:spcAft>
                <a:spcPts val="300"/>
              </a:spcAft>
              <a:buChar char="••"/>
            </a:pPr>
            <a:r>
              <a:rPr lang="en-US" sz="1200" kern="1200" dirty="0" err="1" smtClean="0"/>
              <a:t>Kondisi</a:t>
            </a:r>
            <a:r>
              <a:rPr lang="en-US" sz="1200" kern="1200" dirty="0" smtClean="0"/>
              <a:t> cuaca dan angin masih kurang stabil</a:t>
            </a:r>
          </a:p>
        </p:txBody>
      </p:sp>
      <p:sp>
        <p:nvSpPr>
          <p:cNvPr id="5" name="Rounded Rectangle 4"/>
          <p:cNvSpPr/>
          <p:nvPr/>
        </p:nvSpPr>
        <p:spPr>
          <a:xfrm>
            <a:off x="8436756" y="609601"/>
            <a:ext cx="2444996" cy="1219200"/>
          </a:xfrm>
          <a:prstGeom prst="roundRect">
            <a:avLst>
              <a:gd name="adj" fmla="val 10000"/>
            </a:avLst>
          </a:prstGeom>
          <a:blipFill rotWithShape="0">
            <a:blip r:embed="rId2"/>
            <a:srcRect/>
            <a:stretch>
              <a:fillRect t="-16617" b="-5655"/>
            </a:stretch>
          </a:blipFill>
        </p:spPr>
        <p:style>
          <a:lnRef idx="2">
            <a:schemeClr val="lt1">
              <a:hueOff val="0"/>
              <a:satOff val="0"/>
              <a:lumOff val="0"/>
              <a:alphaOff val="0"/>
            </a:schemeClr>
          </a:lnRef>
          <a:fillRef idx="1">
            <a:scrgbClr r="0" g="0" b="0"/>
          </a:fillRef>
          <a:effectRef idx="0">
            <a:schemeClr val="accent5">
              <a:tint val="50000"/>
              <a:hueOff val="-8673088"/>
              <a:satOff val="9244"/>
              <a:lumOff val="2350"/>
              <a:alphaOff val="0"/>
            </a:schemeClr>
          </a:effectRef>
          <a:fontRef idx="minor">
            <a:schemeClr val="lt1">
              <a:hueOff val="0"/>
              <a:satOff val="0"/>
              <a:lumOff val="0"/>
              <a:alphaOff val="0"/>
            </a:schemeClr>
          </a:fontRef>
        </p:style>
      </p:sp>
      <p:sp>
        <p:nvSpPr>
          <p:cNvPr id="6" name="Rounded Rectangle 5"/>
          <p:cNvSpPr/>
          <p:nvPr/>
        </p:nvSpPr>
        <p:spPr>
          <a:xfrm>
            <a:off x="5870908" y="609600"/>
            <a:ext cx="2420044" cy="1219201"/>
          </a:xfrm>
          <a:prstGeom prst="roundRect">
            <a:avLst>
              <a:gd name="adj" fmla="val 10000"/>
            </a:avLst>
          </a:prstGeom>
          <a:blipFill rotWithShape="0">
            <a:blip r:embed="rId3"/>
            <a:srcRect/>
            <a:stretch>
              <a:fillRect t="-11854" b="-10416"/>
            </a:stretch>
          </a:blipFill>
        </p:spPr>
        <p:style>
          <a:lnRef idx="2">
            <a:schemeClr val="lt1">
              <a:hueOff val="0"/>
              <a:satOff val="0"/>
              <a:lumOff val="0"/>
              <a:alphaOff val="0"/>
            </a:schemeClr>
          </a:lnRef>
          <a:fillRef idx="1">
            <a:scrgbClr r="0" g="0" b="0"/>
          </a:fillRef>
          <a:effectRef idx="0">
            <a:schemeClr val="accent5">
              <a:tint val="50000"/>
              <a:hueOff val="-5782059"/>
              <a:satOff val="6163"/>
              <a:lumOff val="1567"/>
              <a:alphaOff val="0"/>
            </a:schemeClr>
          </a:effectRef>
          <a:fontRef idx="minor">
            <a:schemeClr val="lt1">
              <a:hueOff val="0"/>
              <a:satOff val="0"/>
              <a:lumOff val="0"/>
              <a:alphaOff val="0"/>
            </a:schemeClr>
          </a:fontRef>
        </p:style>
      </p:sp>
      <p:sp>
        <p:nvSpPr>
          <p:cNvPr id="7" name="Rounded Rectangle 6"/>
          <p:cNvSpPr/>
          <p:nvPr/>
        </p:nvSpPr>
        <p:spPr>
          <a:xfrm>
            <a:off x="3305062" y="609600"/>
            <a:ext cx="2389995" cy="1219201"/>
          </a:xfrm>
          <a:prstGeom prst="roundRect">
            <a:avLst>
              <a:gd name="adj" fmla="val 10000"/>
            </a:avLst>
          </a:prstGeom>
          <a:blipFill rotWithShape="0">
            <a:blip r:embed="rId4"/>
            <a:srcRect/>
            <a:stretch>
              <a:fillRect b="-22272"/>
            </a:stretch>
          </a:blipFill>
        </p:spPr>
        <p:style>
          <a:lnRef idx="2">
            <a:schemeClr val="lt1">
              <a:hueOff val="0"/>
              <a:satOff val="0"/>
              <a:lumOff val="0"/>
              <a:alphaOff val="0"/>
            </a:schemeClr>
          </a:lnRef>
          <a:fillRef idx="1">
            <a:scrgbClr r="0" g="0" b="0"/>
          </a:fillRef>
          <a:effectRef idx="0">
            <a:schemeClr val="accent5">
              <a:tint val="50000"/>
              <a:hueOff val="-2891029"/>
              <a:satOff val="3081"/>
              <a:lumOff val="783"/>
              <a:alphaOff val="0"/>
            </a:schemeClr>
          </a:effectRef>
          <a:fontRef idx="minor">
            <a:schemeClr val="lt1">
              <a:hueOff val="0"/>
              <a:satOff val="0"/>
              <a:lumOff val="0"/>
              <a:alphaOff val="0"/>
            </a:schemeClr>
          </a:fontRef>
        </p:style>
      </p:sp>
      <p:sp>
        <p:nvSpPr>
          <p:cNvPr id="8" name="Rounded Rectangle 7"/>
          <p:cNvSpPr/>
          <p:nvPr/>
        </p:nvSpPr>
        <p:spPr>
          <a:xfrm>
            <a:off x="742845" y="609600"/>
            <a:ext cx="2442707" cy="1219201"/>
          </a:xfrm>
          <a:prstGeom prst="roundRect">
            <a:avLst>
              <a:gd name="adj" fmla="val 10000"/>
            </a:avLst>
          </a:prstGeom>
          <a:blipFill rotWithShape="0">
            <a:blip r:embed="rId5"/>
            <a:srcRect/>
            <a:stretch>
              <a:fillRect b="-22272"/>
            </a:stretch>
          </a:blipFill>
        </p:spPr>
        <p:style>
          <a:lnRef idx="2">
            <a:schemeClr val="lt1">
              <a:hueOff val="0"/>
              <a:satOff val="0"/>
              <a:lumOff val="0"/>
              <a:alphaOff val="0"/>
            </a:schemeClr>
          </a:lnRef>
          <a:fillRef idx="1">
            <a:scrgbClr r="0" g="0" b="0"/>
          </a:fillRef>
          <a:effectRef idx="0">
            <a:schemeClr val="accent5">
              <a:tint val="50000"/>
              <a:hueOff val="0"/>
              <a:satOff val="0"/>
              <a:lumOff val="0"/>
              <a:alphaOff val="0"/>
            </a:schemeClr>
          </a:effectRef>
          <a:fontRef idx="minor">
            <a:schemeClr val="lt1">
              <a:hueOff val="0"/>
              <a:satOff val="0"/>
              <a:lumOff val="0"/>
              <a:alphaOff val="0"/>
            </a:schemeClr>
          </a:fontRef>
        </p:style>
      </p:sp>
      <p:sp>
        <p:nvSpPr>
          <p:cNvPr id="20" name="Title 1"/>
          <p:cNvSpPr>
            <a:spLocks noGrp="1"/>
          </p:cNvSpPr>
          <p:nvPr>
            <p:ph type="title"/>
          </p:nvPr>
        </p:nvSpPr>
        <p:spPr>
          <a:xfrm>
            <a:off x="457200" y="-23086"/>
            <a:ext cx="10518227" cy="411162"/>
          </a:xfrm>
        </p:spPr>
        <p:txBody>
          <a:bodyPr>
            <a:normAutofit/>
          </a:bodyPr>
          <a:lstStyle/>
          <a:p>
            <a:r>
              <a:rPr lang="en-US" altLang="id-ID" sz="2000" b="1" dirty="0">
                <a:solidFill>
                  <a:schemeClr val="tx1"/>
                </a:solidFill>
              </a:rPr>
              <a:t>PERMASALAHAN DAN TANTANGAN TRANSPORTASI</a:t>
            </a:r>
            <a:endParaRPr lang="id-ID" sz="2000" dirty="0">
              <a:solidFill>
                <a:schemeClr val="tx1"/>
              </a:solidFill>
            </a:endParaRPr>
          </a:p>
        </p:txBody>
      </p:sp>
    </p:spTree>
    <p:extLst>
      <p:ext uri="{BB962C8B-B14F-4D97-AF65-F5344CB8AC3E}">
        <p14:creationId xmlns:p14="http://schemas.microsoft.com/office/powerpoint/2010/main" xmlns="" val="923956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49"/>
          <p:cNvSpPr txBox="1">
            <a:spLocks noChangeArrowheads="1"/>
          </p:cNvSpPr>
          <p:nvPr/>
        </p:nvSpPr>
        <p:spPr bwMode="auto">
          <a:xfrm>
            <a:off x="131764" y="2373294"/>
            <a:ext cx="5433219" cy="7530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III, </a:t>
            </a:r>
            <a:r>
              <a:rPr lang="id-ID" altLang="en-US" sz="1200" b="1" dirty="0">
                <a:solidFill>
                  <a:schemeClr val="accent1"/>
                </a:solidFill>
                <a:latin typeface="Arial" charset="0"/>
                <a:cs typeface="Arial" charset="0"/>
              </a:rPr>
              <a:t>7 O</a:t>
            </a:r>
            <a:r>
              <a:rPr lang="en-US" altLang="en-US" sz="1200" b="1" dirty="0">
                <a:solidFill>
                  <a:schemeClr val="accent1"/>
                </a:solidFill>
                <a:latin typeface="Arial" charset="0"/>
                <a:cs typeface="Arial" charset="0"/>
              </a:rPr>
              <a:t>c</a:t>
            </a:r>
            <a:r>
              <a:rPr lang="id-ID" altLang="en-US" sz="1200" b="1" dirty="0" err="1">
                <a:solidFill>
                  <a:schemeClr val="accent1"/>
                </a:solidFill>
                <a:latin typeface="Arial" charset="0"/>
                <a:cs typeface="Arial" charset="0"/>
              </a:rPr>
              <a:t>t</a:t>
            </a:r>
            <a:r>
              <a:rPr lang="id-ID" altLang="en-US" sz="1200" b="1" dirty="0">
                <a:solidFill>
                  <a:schemeClr val="accent1"/>
                </a:solidFill>
                <a:latin typeface="Arial" charset="0"/>
                <a:cs typeface="Arial" charset="0"/>
              </a:rPr>
              <a:t> </a:t>
            </a:r>
            <a:r>
              <a:rPr lang="fr-FR" altLang="en-US" sz="1200" b="1" dirty="0">
                <a:solidFill>
                  <a:schemeClr val="accent1"/>
                </a:solidFill>
                <a:latin typeface="Arial" charset="0"/>
                <a:cs typeface="Arial" charset="0"/>
              </a:rPr>
              <a:t>’</a:t>
            </a:r>
            <a:r>
              <a:rPr lang="id-ID" altLang="en-US" sz="1200" b="1" dirty="0">
                <a:solidFill>
                  <a:schemeClr val="accent1"/>
                </a:solidFill>
                <a:latin typeface="Arial" charset="0"/>
                <a:cs typeface="Arial" charset="0"/>
              </a:rPr>
              <a:t>15</a:t>
            </a:r>
          </a:p>
          <a:p>
            <a:pPr defTabSz="913531">
              <a:defRPr/>
            </a:pPr>
            <a:r>
              <a:rPr lang="id-ID" altLang="en-US" sz="900" b="1" dirty="0">
                <a:solidFill>
                  <a:srgbClr val="000000"/>
                </a:solidFill>
                <a:latin typeface="Arial" charset="0"/>
                <a:cs typeface="Arial" charset="0"/>
              </a:rPr>
              <a:t>PERLUASAN AKSES PEMBIAYAAN DAN PENGURANGAN BIAYA PRODUKSI: </a:t>
            </a:r>
            <a:r>
              <a:rPr lang="id-ID" altLang="en-US" sz="900" dirty="0">
                <a:solidFill>
                  <a:srgbClr val="000000"/>
                </a:solidFill>
                <a:latin typeface="Arial" charset="0"/>
                <a:cs typeface="Arial" charset="0"/>
              </a:rPr>
              <a:t>Perluasan cakupan KUR, Fasilitasi jasa keuangan, pembiayaan ekspor, fasilitas pertanahan, dan insentif listrik, BBM, Gas bagi industri</a:t>
            </a:r>
          </a:p>
        </p:txBody>
      </p:sp>
      <p:sp>
        <p:nvSpPr>
          <p:cNvPr id="3" name="TextBox 50"/>
          <p:cNvSpPr txBox="1">
            <a:spLocks noChangeArrowheads="1"/>
          </p:cNvSpPr>
          <p:nvPr/>
        </p:nvSpPr>
        <p:spPr bwMode="auto">
          <a:xfrm>
            <a:off x="131764" y="3102751"/>
            <a:ext cx="5430044" cy="6145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IV, </a:t>
            </a:r>
            <a:r>
              <a:rPr lang="id-ID" altLang="en-US" sz="1200" b="1" dirty="0">
                <a:solidFill>
                  <a:schemeClr val="accent1"/>
                </a:solidFill>
                <a:latin typeface="Arial" charset="0"/>
                <a:cs typeface="Arial" charset="0"/>
              </a:rPr>
              <a:t>15 O</a:t>
            </a:r>
            <a:r>
              <a:rPr lang="en-US" altLang="en-US" sz="1200" b="1" dirty="0">
                <a:solidFill>
                  <a:schemeClr val="accent1"/>
                </a:solidFill>
                <a:latin typeface="Arial" charset="0"/>
                <a:cs typeface="Arial" charset="0"/>
              </a:rPr>
              <a:t>c</a:t>
            </a:r>
            <a:r>
              <a:rPr lang="id-ID" altLang="en-US" sz="1200" b="1" dirty="0" err="1">
                <a:solidFill>
                  <a:schemeClr val="accent1"/>
                </a:solidFill>
                <a:latin typeface="Arial" charset="0"/>
                <a:cs typeface="Arial" charset="0"/>
              </a:rPr>
              <a:t>t</a:t>
            </a:r>
            <a:r>
              <a:rPr lang="id-ID" altLang="en-US" sz="1200" b="1" dirty="0">
                <a:solidFill>
                  <a:schemeClr val="accent1"/>
                </a:solidFill>
                <a:latin typeface="Arial" charset="0"/>
                <a:cs typeface="Arial" charset="0"/>
              </a:rPr>
              <a:t> ‘15</a:t>
            </a:r>
          </a:p>
          <a:p>
            <a:pPr defTabSz="913531">
              <a:defRPr/>
            </a:pPr>
            <a:r>
              <a:rPr lang="en-US" altLang="en-US" sz="900" b="1" dirty="0">
                <a:solidFill>
                  <a:srgbClr val="000000"/>
                </a:solidFill>
                <a:latin typeface="Arial" charset="0"/>
                <a:cs typeface="Arial" charset="0"/>
              </a:rPr>
              <a:t>JAMINAN SISTIM PENGUPAHAN DAN PENGAMANAN PHK</a:t>
            </a:r>
            <a:r>
              <a:rPr lang="id-ID" altLang="en-US" sz="900" dirty="0">
                <a:solidFill>
                  <a:srgbClr val="000000"/>
                </a:solidFill>
                <a:latin typeface="Arial" charset="0"/>
                <a:cs typeface="Arial" charset="0"/>
              </a:rPr>
              <a:t>: S</a:t>
            </a:r>
            <a:r>
              <a:rPr lang="en-US" altLang="en-US" sz="900" dirty="0" err="1">
                <a:solidFill>
                  <a:srgbClr val="000000"/>
                </a:solidFill>
                <a:latin typeface="Arial" charset="0"/>
                <a:cs typeface="Arial" charset="0"/>
              </a:rPr>
              <a:t>istem</a:t>
            </a:r>
            <a:r>
              <a:rPr lang="en-US" altLang="en-US" sz="900" dirty="0">
                <a:solidFill>
                  <a:srgbClr val="000000"/>
                </a:solidFill>
                <a:latin typeface="Arial" charset="0"/>
                <a:cs typeface="Arial" charset="0"/>
              </a:rPr>
              <a:t> </a:t>
            </a:r>
            <a:r>
              <a:rPr lang="id-ID" altLang="en-US" sz="900" dirty="0">
                <a:solidFill>
                  <a:srgbClr val="000000"/>
                </a:solidFill>
                <a:latin typeface="Arial" charset="0"/>
                <a:cs typeface="Arial" charset="0"/>
              </a:rPr>
              <a:t>pengupahan yang adil, sederhana dan terproyeksi</a:t>
            </a:r>
            <a:r>
              <a:rPr lang="en-US" altLang="en-US" sz="900" dirty="0">
                <a:solidFill>
                  <a:srgbClr val="000000"/>
                </a:solidFill>
                <a:latin typeface="Arial" charset="0"/>
                <a:cs typeface="Arial" charset="0"/>
              </a:rPr>
              <a:t> </a:t>
            </a:r>
            <a:r>
              <a:rPr lang="en-US" altLang="en-US" sz="900" dirty="0" err="1">
                <a:solidFill>
                  <a:srgbClr val="000000"/>
                </a:solidFill>
                <a:latin typeface="Arial" charset="0"/>
                <a:cs typeface="Arial" charset="0"/>
              </a:rPr>
              <a:t>serta</a:t>
            </a:r>
            <a:r>
              <a:rPr lang="id-ID" altLang="en-US" sz="900" dirty="0">
                <a:solidFill>
                  <a:srgbClr val="000000"/>
                </a:solidFill>
                <a:latin typeface="Arial" charset="0"/>
                <a:cs typeface="Arial" charset="0"/>
              </a:rPr>
              <a:t> Kredit Usaha Rakyat (KUR) yang lebih murah dan luas.</a:t>
            </a:r>
          </a:p>
        </p:txBody>
      </p:sp>
      <p:sp>
        <p:nvSpPr>
          <p:cNvPr id="4" name="TextBox 51"/>
          <p:cNvSpPr txBox="1">
            <a:spLocks noChangeArrowheads="1"/>
          </p:cNvSpPr>
          <p:nvPr/>
        </p:nvSpPr>
        <p:spPr bwMode="auto">
          <a:xfrm>
            <a:off x="112714" y="3679537"/>
            <a:ext cx="5432425" cy="6145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V,</a:t>
            </a:r>
            <a:r>
              <a:rPr lang="id-ID" altLang="en-US" sz="1200" b="1" dirty="0">
                <a:solidFill>
                  <a:schemeClr val="accent1"/>
                </a:solidFill>
                <a:latin typeface="Arial" charset="0"/>
                <a:cs typeface="Arial" charset="0"/>
              </a:rPr>
              <a:t> 22 O</a:t>
            </a:r>
            <a:r>
              <a:rPr lang="en-US" altLang="en-US" sz="1200" b="1" dirty="0">
                <a:solidFill>
                  <a:schemeClr val="accent1"/>
                </a:solidFill>
                <a:latin typeface="Arial" charset="0"/>
                <a:cs typeface="Arial" charset="0"/>
              </a:rPr>
              <a:t>c</a:t>
            </a:r>
            <a:r>
              <a:rPr lang="id-ID" altLang="en-US" sz="1200" b="1" dirty="0" err="1">
                <a:solidFill>
                  <a:schemeClr val="accent1"/>
                </a:solidFill>
                <a:latin typeface="Arial" charset="0"/>
                <a:cs typeface="Arial" charset="0"/>
              </a:rPr>
              <a:t>t</a:t>
            </a:r>
            <a:r>
              <a:rPr lang="id-ID" altLang="en-US" sz="1200" b="1" dirty="0">
                <a:solidFill>
                  <a:schemeClr val="accent1"/>
                </a:solidFill>
                <a:latin typeface="Arial" charset="0"/>
                <a:cs typeface="Arial" charset="0"/>
              </a:rPr>
              <a:t> ‘15</a:t>
            </a:r>
          </a:p>
          <a:p>
            <a:pPr defTabSz="913531">
              <a:defRPr/>
            </a:pPr>
            <a:r>
              <a:rPr lang="id-ID" altLang="en-US" sz="900" b="1" dirty="0">
                <a:solidFill>
                  <a:srgbClr val="000000"/>
                </a:solidFill>
                <a:latin typeface="Arial" charset="0"/>
                <a:cs typeface="Arial" charset="0"/>
              </a:rPr>
              <a:t>REVALUASI ASET DAN AKSES PEMBIAYAAN SYARIAH: </a:t>
            </a:r>
            <a:r>
              <a:rPr lang="id-ID" altLang="en-US" sz="900" dirty="0">
                <a:solidFill>
                  <a:srgbClr val="000000"/>
                </a:solidFill>
                <a:latin typeface="Arial" charset="0"/>
                <a:cs typeface="Arial" charset="0"/>
              </a:rPr>
              <a:t>Insentif pajak bagi perusahaan yang merevaluasi aset, dan insentif dana investasi real estate, serta kemudahan pembiayaan syariah</a:t>
            </a:r>
          </a:p>
        </p:txBody>
      </p:sp>
      <p:sp>
        <p:nvSpPr>
          <p:cNvPr id="5" name="TextBox 53"/>
          <p:cNvSpPr txBox="1">
            <a:spLocks noChangeArrowheads="1"/>
          </p:cNvSpPr>
          <p:nvPr/>
        </p:nvSpPr>
        <p:spPr bwMode="auto">
          <a:xfrm>
            <a:off x="96045" y="4371995"/>
            <a:ext cx="5433219" cy="6145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VI, </a:t>
            </a:r>
            <a:r>
              <a:rPr lang="id-ID" altLang="en-US" sz="1200" b="1" dirty="0">
                <a:solidFill>
                  <a:schemeClr val="accent1"/>
                </a:solidFill>
                <a:latin typeface="Arial" charset="0"/>
                <a:cs typeface="Arial" charset="0"/>
              </a:rPr>
              <a:t>6 Nov ‘15</a:t>
            </a:r>
          </a:p>
          <a:p>
            <a:pPr defTabSz="913531">
              <a:defRPr/>
            </a:pPr>
            <a:r>
              <a:rPr lang="id-ID" altLang="en-US" sz="900" b="1" dirty="0">
                <a:solidFill>
                  <a:srgbClr val="000000"/>
                </a:solidFill>
                <a:latin typeface="Arial" charset="0"/>
                <a:cs typeface="Arial" charset="0"/>
              </a:rPr>
              <a:t>MENGGERAKKAN EKONOMI DI WILAYAH PINGGIRAN DAN KELANCARAN BAHAN BAKU OBAT:</a:t>
            </a:r>
            <a:r>
              <a:rPr lang="id-ID" altLang="en-US" sz="900" dirty="0">
                <a:solidFill>
                  <a:srgbClr val="000000"/>
                </a:solidFill>
                <a:latin typeface="Arial" charset="0"/>
                <a:cs typeface="Arial" charset="0"/>
              </a:rPr>
              <a:t> Insentif KEK, pengairan, dan sistim eletronik (INSW) pengadaan bahan baku obat</a:t>
            </a:r>
          </a:p>
        </p:txBody>
      </p:sp>
      <p:sp>
        <p:nvSpPr>
          <p:cNvPr id="6" name="TextBox 54"/>
          <p:cNvSpPr txBox="1">
            <a:spLocks noChangeArrowheads="1"/>
          </p:cNvSpPr>
          <p:nvPr/>
        </p:nvSpPr>
        <p:spPr bwMode="auto">
          <a:xfrm>
            <a:off x="76200" y="5093190"/>
            <a:ext cx="5511800" cy="6145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VII, </a:t>
            </a:r>
            <a:r>
              <a:rPr lang="id-ID" altLang="en-US" sz="1200" b="1" dirty="0">
                <a:solidFill>
                  <a:schemeClr val="accent1"/>
                </a:solidFill>
                <a:latin typeface="Arial" charset="0"/>
                <a:cs typeface="Arial" charset="0"/>
              </a:rPr>
              <a:t>7 </a:t>
            </a:r>
            <a:r>
              <a:rPr lang="id-ID" altLang="en-US" sz="1200" b="1" dirty="0" err="1">
                <a:solidFill>
                  <a:schemeClr val="accent1"/>
                </a:solidFill>
                <a:latin typeface="Arial" charset="0"/>
                <a:cs typeface="Arial" charset="0"/>
              </a:rPr>
              <a:t>De</a:t>
            </a:r>
            <a:r>
              <a:rPr lang="en-US" altLang="en-US" sz="1200" b="1" dirty="0">
                <a:solidFill>
                  <a:schemeClr val="accent1"/>
                </a:solidFill>
                <a:latin typeface="Arial" charset="0"/>
                <a:cs typeface="Arial" charset="0"/>
              </a:rPr>
              <a:t>c</a:t>
            </a:r>
            <a:r>
              <a:rPr lang="id-ID" altLang="en-US" sz="1200" b="1" dirty="0">
                <a:solidFill>
                  <a:schemeClr val="accent1"/>
                </a:solidFill>
                <a:latin typeface="Arial" charset="0"/>
                <a:cs typeface="Arial" charset="0"/>
              </a:rPr>
              <a:t> ‘15</a:t>
            </a:r>
          </a:p>
          <a:p>
            <a:pPr defTabSz="913531">
              <a:defRPr/>
            </a:pPr>
            <a:r>
              <a:rPr lang="id-ID" altLang="en-US" sz="900" b="1" dirty="0">
                <a:solidFill>
                  <a:srgbClr val="000000"/>
                </a:solidFill>
                <a:latin typeface="Arial" charset="0"/>
                <a:cs typeface="Arial" charset="0"/>
              </a:rPr>
              <a:t>INSENTIF PAJAK INDUSTRI PADAT KARYA DAN SERTIFIKASI TANAH: </a:t>
            </a:r>
            <a:r>
              <a:rPr lang="id-ID" altLang="en-US" sz="900" dirty="0">
                <a:solidFill>
                  <a:srgbClr val="000000"/>
                </a:solidFill>
                <a:latin typeface="Arial" charset="0"/>
                <a:cs typeface="Arial" charset="0"/>
              </a:rPr>
              <a:t>Mendorong daya saing industri padat karya melalui insentif PPh Pasal 21 dan kemudahan sertifikasi tanah</a:t>
            </a:r>
          </a:p>
        </p:txBody>
      </p:sp>
      <p:sp>
        <p:nvSpPr>
          <p:cNvPr id="7" name="TextBox 56"/>
          <p:cNvSpPr txBox="1">
            <a:spLocks noChangeArrowheads="1"/>
          </p:cNvSpPr>
          <p:nvPr/>
        </p:nvSpPr>
        <p:spPr bwMode="auto">
          <a:xfrm>
            <a:off x="5596865" y="1066800"/>
            <a:ext cx="6014564" cy="614541"/>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sz="1600" b="1" dirty="0">
                <a:solidFill>
                  <a:schemeClr val="accent1"/>
                </a:solidFill>
                <a:latin typeface="Arial" charset="0"/>
                <a:cs typeface="Arial" charset="0"/>
              </a:rPr>
              <a:t>PAKET  IX,</a:t>
            </a:r>
            <a:r>
              <a:rPr lang="id-ID" altLang="en-US" sz="1200" b="1" dirty="0">
                <a:solidFill>
                  <a:schemeClr val="accent1"/>
                </a:solidFill>
                <a:latin typeface="Arial" charset="0"/>
                <a:cs typeface="Arial" charset="0"/>
              </a:rPr>
              <a:t> 27 Jan ‘16</a:t>
            </a:r>
          </a:p>
          <a:p>
            <a:pPr algn="r" defTabSz="913531">
              <a:defRPr/>
            </a:pPr>
            <a:r>
              <a:rPr lang="id-ID" altLang="en-US" sz="900" b="1" dirty="0">
                <a:solidFill>
                  <a:srgbClr val="000000"/>
                </a:solidFill>
                <a:latin typeface="Arial" charset="0"/>
                <a:cs typeface="Arial" charset="0"/>
              </a:rPr>
              <a:t>INFRASTRUKTUR LISTRIK DAN LOGISTIK: </a:t>
            </a:r>
            <a:r>
              <a:rPr lang="id-ID" altLang="en-US" sz="900" dirty="0">
                <a:solidFill>
                  <a:srgbClr val="000000"/>
                </a:solidFill>
                <a:latin typeface="Arial" charset="0"/>
                <a:cs typeface="Arial" charset="0"/>
              </a:rPr>
              <a:t>Pemenuhan listrik rakyat, stabilisasi pasokan daging, dan </a:t>
            </a:r>
            <a:r>
              <a:rPr lang="id-ID" altLang="en-US" sz="900" dirty="0" err="1">
                <a:solidFill>
                  <a:srgbClr val="000000"/>
                </a:solidFill>
                <a:latin typeface="Arial" charset="0"/>
                <a:cs typeface="Arial" charset="0"/>
              </a:rPr>
              <a:t>agregator</a:t>
            </a:r>
            <a:r>
              <a:rPr lang="id-ID" altLang="en-US" sz="900" dirty="0">
                <a:solidFill>
                  <a:srgbClr val="000000"/>
                </a:solidFill>
                <a:latin typeface="Arial" charset="0"/>
                <a:cs typeface="Arial" charset="0"/>
              </a:rPr>
              <a:t> ekspor UKM untuk pengembangan logistik desa ke pasar global</a:t>
            </a:r>
          </a:p>
        </p:txBody>
      </p:sp>
      <p:sp>
        <p:nvSpPr>
          <p:cNvPr id="8" name="TextBox 57"/>
          <p:cNvSpPr txBox="1">
            <a:spLocks noChangeArrowheads="1"/>
          </p:cNvSpPr>
          <p:nvPr/>
        </p:nvSpPr>
        <p:spPr bwMode="auto">
          <a:xfrm>
            <a:off x="5581461" y="1637682"/>
            <a:ext cx="6014564" cy="753041"/>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sz="1600" b="1" dirty="0">
                <a:solidFill>
                  <a:schemeClr val="accent1"/>
                </a:solidFill>
                <a:latin typeface="Arial" charset="0"/>
                <a:cs typeface="Arial" charset="0"/>
              </a:rPr>
              <a:t>PAKET X,</a:t>
            </a:r>
            <a:r>
              <a:rPr lang="id-ID" altLang="en-US" sz="1200" b="1" dirty="0">
                <a:solidFill>
                  <a:schemeClr val="accent1"/>
                </a:solidFill>
                <a:latin typeface="Arial" charset="0"/>
                <a:cs typeface="Arial" charset="0"/>
              </a:rPr>
              <a:t> 11 Feb ‘16</a:t>
            </a:r>
          </a:p>
          <a:p>
            <a:pPr algn="r" defTabSz="913531">
              <a:defRPr/>
            </a:pPr>
            <a:r>
              <a:rPr lang="id-ID" altLang="en-US" sz="900" b="1" dirty="0">
                <a:solidFill>
                  <a:srgbClr val="000000"/>
                </a:solidFill>
                <a:latin typeface="Arial" charset="0"/>
                <a:cs typeface="Arial" charset="0"/>
              </a:rPr>
              <a:t>KETERBUKAAN INVESTASI:  </a:t>
            </a:r>
            <a:r>
              <a:rPr lang="id-ID" altLang="en-US" sz="900" dirty="0">
                <a:solidFill>
                  <a:srgbClr val="000000"/>
                </a:solidFill>
                <a:latin typeface="Arial" charset="0"/>
                <a:cs typeface="Arial" charset="0"/>
              </a:rPr>
              <a:t>Perubahan kebijakan daftar negatif investasi yang menjamin efektivitas pelaksanaan investasi, meningkatkan perlindungan dan pengembangan UMKM dan koperasi, serta mendorong investasi teknologi tinggi, padat modal, dan wisata</a:t>
            </a:r>
          </a:p>
        </p:txBody>
      </p:sp>
      <p:sp>
        <p:nvSpPr>
          <p:cNvPr id="9" name="TextBox 47"/>
          <p:cNvSpPr txBox="1">
            <a:spLocks noChangeArrowheads="1"/>
          </p:cNvSpPr>
          <p:nvPr/>
        </p:nvSpPr>
        <p:spPr bwMode="auto">
          <a:xfrm>
            <a:off x="135850" y="1224738"/>
            <a:ext cx="5413375" cy="6145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I,</a:t>
            </a:r>
            <a:r>
              <a:rPr lang="id-ID" altLang="en-US" sz="1200" b="1" dirty="0">
                <a:solidFill>
                  <a:schemeClr val="accent1"/>
                </a:solidFill>
                <a:latin typeface="Arial" charset="0"/>
                <a:cs typeface="Arial" charset="0"/>
              </a:rPr>
              <a:t> 9 Sept ‘15</a:t>
            </a:r>
          </a:p>
          <a:p>
            <a:pPr defTabSz="913531">
              <a:defRPr/>
            </a:pPr>
            <a:r>
              <a:rPr lang="id-ID" altLang="en-US" sz="900" b="1" dirty="0">
                <a:solidFill>
                  <a:srgbClr val="000000"/>
                </a:solidFill>
                <a:latin typeface="Arial" charset="0"/>
                <a:cs typeface="Arial" charset="0"/>
              </a:rPr>
              <a:t>MENDORONG DAYA SAING INDUSTRI: </a:t>
            </a:r>
            <a:r>
              <a:rPr lang="id-ID" altLang="en-US" sz="900" dirty="0">
                <a:solidFill>
                  <a:srgbClr val="000000"/>
                </a:solidFill>
                <a:latin typeface="Arial" charset="0"/>
                <a:cs typeface="Arial" charset="0"/>
              </a:rPr>
              <a:t>Mengurangi dan menyederhanakan regulasi serta mempermudah birokrasi </a:t>
            </a:r>
          </a:p>
        </p:txBody>
      </p:sp>
      <p:sp>
        <p:nvSpPr>
          <p:cNvPr id="10" name="TextBox 48"/>
          <p:cNvSpPr txBox="1">
            <a:spLocks noChangeArrowheads="1"/>
          </p:cNvSpPr>
          <p:nvPr/>
        </p:nvSpPr>
        <p:spPr bwMode="auto">
          <a:xfrm>
            <a:off x="131764" y="1789888"/>
            <a:ext cx="5413375" cy="6145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II, </a:t>
            </a:r>
            <a:r>
              <a:rPr lang="id-ID" altLang="en-US" sz="1200" b="1" dirty="0">
                <a:solidFill>
                  <a:schemeClr val="accent1"/>
                </a:solidFill>
                <a:latin typeface="Arial" charset="0"/>
                <a:cs typeface="Arial" charset="0"/>
              </a:rPr>
              <a:t>29 </a:t>
            </a:r>
            <a:r>
              <a:rPr lang="id-ID" altLang="en-US" sz="1200" b="1" dirty="0" err="1">
                <a:solidFill>
                  <a:schemeClr val="accent1"/>
                </a:solidFill>
                <a:latin typeface="Arial" charset="0"/>
                <a:cs typeface="Arial" charset="0"/>
              </a:rPr>
              <a:t>Sept</a:t>
            </a:r>
            <a:r>
              <a:rPr lang="id-ID" altLang="en-US" sz="1200" b="1" dirty="0">
                <a:solidFill>
                  <a:schemeClr val="accent1"/>
                </a:solidFill>
                <a:latin typeface="Arial" charset="0"/>
                <a:cs typeface="Arial" charset="0"/>
              </a:rPr>
              <a:t> ‘15</a:t>
            </a:r>
          </a:p>
          <a:p>
            <a:pPr defTabSz="913531">
              <a:defRPr/>
            </a:pPr>
            <a:r>
              <a:rPr lang="id-ID" altLang="en-US" sz="900" b="1" dirty="0">
                <a:solidFill>
                  <a:srgbClr val="000000"/>
                </a:solidFill>
                <a:latin typeface="Arial" charset="0"/>
                <a:cs typeface="Arial" charset="0"/>
              </a:rPr>
              <a:t>PROMOSI INVESTASI DAN DEVISA: </a:t>
            </a:r>
            <a:r>
              <a:rPr lang="id-ID" altLang="en-US" sz="900" dirty="0">
                <a:solidFill>
                  <a:srgbClr val="000000"/>
                </a:solidFill>
                <a:latin typeface="Arial" charset="0"/>
                <a:cs typeface="Arial" charset="0"/>
              </a:rPr>
              <a:t>Kemudahan perizinan investasi (izin 3 jam), dan insentif devisa hasil ekspor</a:t>
            </a:r>
          </a:p>
        </p:txBody>
      </p:sp>
      <p:sp>
        <p:nvSpPr>
          <p:cNvPr id="11" name="TextBox 30"/>
          <p:cNvSpPr txBox="1">
            <a:spLocks noChangeArrowheads="1"/>
          </p:cNvSpPr>
          <p:nvPr/>
        </p:nvSpPr>
        <p:spPr bwMode="auto">
          <a:xfrm>
            <a:off x="5592011" y="2286000"/>
            <a:ext cx="6006600" cy="753041"/>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sz="1600" b="1" dirty="0">
                <a:solidFill>
                  <a:schemeClr val="accent1"/>
                </a:solidFill>
                <a:latin typeface="Arial" charset="0"/>
                <a:cs typeface="Arial" charset="0"/>
              </a:rPr>
              <a:t>PAKET XI, </a:t>
            </a:r>
            <a:r>
              <a:rPr lang="id-ID" altLang="en-US" sz="1200" b="1" dirty="0">
                <a:solidFill>
                  <a:schemeClr val="accent1"/>
                </a:solidFill>
                <a:latin typeface="Arial" charset="0"/>
                <a:cs typeface="Arial" charset="0"/>
              </a:rPr>
              <a:t>29 Mar ‘16</a:t>
            </a:r>
          </a:p>
          <a:p>
            <a:pPr algn="r" defTabSz="913531">
              <a:defRPr/>
            </a:pPr>
            <a:r>
              <a:rPr lang="id-ID" altLang="en-US" sz="900" b="1" dirty="0">
                <a:solidFill>
                  <a:srgbClr val="000000"/>
                </a:solidFill>
                <a:latin typeface="Arial" charset="0"/>
                <a:cs typeface="Arial" charset="0"/>
              </a:rPr>
              <a:t>AKSES PEMBIAYAAN, DWELLING TIME, DAN INDUSTRI FARMASI/ALKES: </a:t>
            </a:r>
            <a:r>
              <a:rPr lang="id-ID" altLang="en-US" sz="900" dirty="0">
                <a:solidFill>
                  <a:srgbClr val="000000"/>
                </a:solidFill>
                <a:latin typeface="Arial" charset="0"/>
                <a:cs typeface="Arial" charset="0"/>
              </a:rPr>
              <a:t>Kredit Usaha Rakyat Berorientasi Ekspor, insentif BPHTB bagi DIRE, manajemen </a:t>
            </a:r>
            <a:r>
              <a:rPr lang="id-ID" altLang="en-US" sz="900" dirty="0" err="1">
                <a:solidFill>
                  <a:srgbClr val="000000"/>
                </a:solidFill>
                <a:latin typeface="Arial" charset="0"/>
                <a:cs typeface="Arial" charset="0"/>
              </a:rPr>
              <a:t>resiko</a:t>
            </a:r>
            <a:r>
              <a:rPr lang="id-ID" altLang="en-US" sz="900" dirty="0">
                <a:solidFill>
                  <a:srgbClr val="000000"/>
                </a:solidFill>
                <a:latin typeface="Arial" charset="0"/>
                <a:cs typeface="Arial" charset="0"/>
              </a:rPr>
              <a:t> untuk kelancaran arus barang (INSW), dan pengembangan industri farmasi/</a:t>
            </a:r>
            <a:r>
              <a:rPr lang="id-ID" altLang="en-US" sz="900" dirty="0" err="1">
                <a:solidFill>
                  <a:srgbClr val="000000"/>
                </a:solidFill>
                <a:latin typeface="Arial" charset="0"/>
                <a:cs typeface="Arial" charset="0"/>
              </a:rPr>
              <a:t>alkes</a:t>
            </a:r>
            <a:endParaRPr lang="id-ID" altLang="en-US" sz="900" dirty="0">
              <a:solidFill>
                <a:srgbClr val="000000"/>
              </a:solidFill>
              <a:latin typeface="Arial" charset="0"/>
              <a:cs typeface="Arial" charset="0"/>
            </a:endParaRPr>
          </a:p>
        </p:txBody>
      </p:sp>
      <p:sp>
        <p:nvSpPr>
          <p:cNvPr id="12" name="TextBox 30"/>
          <p:cNvSpPr txBox="1">
            <a:spLocks noChangeArrowheads="1"/>
          </p:cNvSpPr>
          <p:nvPr/>
        </p:nvSpPr>
        <p:spPr bwMode="auto">
          <a:xfrm>
            <a:off x="5592011" y="2971800"/>
            <a:ext cx="6006600" cy="614541"/>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sz="1600" b="1" dirty="0">
                <a:solidFill>
                  <a:schemeClr val="accent1"/>
                </a:solidFill>
                <a:latin typeface="Arial" charset="0"/>
                <a:cs typeface="Arial" charset="0"/>
              </a:rPr>
              <a:t>PAKET XII, </a:t>
            </a:r>
            <a:r>
              <a:rPr lang="id-ID" altLang="en-US" sz="1200" b="1" dirty="0">
                <a:solidFill>
                  <a:schemeClr val="accent1"/>
                </a:solidFill>
                <a:latin typeface="Arial" charset="0"/>
                <a:cs typeface="Arial" charset="0"/>
              </a:rPr>
              <a:t>28 Apr ‘16</a:t>
            </a:r>
          </a:p>
          <a:p>
            <a:pPr algn="r" defTabSz="913531">
              <a:defRPr/>
            </a:pPr>
            <a:r>
              <a:rPr lang="id-ID" altLang="en-US" sz="900" b="1" dirty="0">
                <a:solidFill>
                  <a:srgbClr val="000000"/>
                </a:solidFill>
                <a:latin typeface="Arial" charset="0"/>
                <a:cs typeface="Arial" charset="0"/>
              </a:rPr>
              <a:t>PENINGKATAN PERINGKAT </a:t>
            </a:r>
            <a:r>
              <a:rPr lang="id-ID" altLang="en-US" sz="900" b="1" i="1" dirty="0">
                <a:solidFill>
                  <a:srgbClr val="000000"/>
                </a:solidFill>
                <a:latin typeface="Arial" charset="0"/>
                <a:cs typeface="Arial" charset="0"/>
              </a:rPr>
              <a:t>EASE of DOING BUSINESS (EoDB)</a:t>
            </a:r>
            <a:r>
              <a:rPr lang="id-ID" altLang="en-US" sz="900" i="1" dirty="0">
                <a:solidFill>
                  <a:srgbClr val="000000"/>
                </a:solidFill>
                <a:latin typeface="Arial" charset="0"/>
                <a:cs typeface="Arial" charset="0"/>
              </a:rPr>
              <a:t>:</a:t>
            </a:r>
            <a:r>
              <a:rPr lang="id-ID" altLang="en-US" sz="900" dirty="0">
                <a:solidFill>
                  <a:srgbClr val="000000"/>
                </a:solidFill>
                <a:latin typeface="Arial" charset="0"/>
                <a:cs typeface="Arial" charset="0"/>
              </a:rPr>
              <a:t> Memangkas Izin, Prosedur, Waktu, dan Biaya untuk Kemudahan Berusaha di Indonesia</a:t>
            </a:r>
          </a:p>
        </p:txBody>
      </p:sp>
      <p:cxnSp>
        <p:nvCxnSpPr>
          <p:cNvPr id="13" name="Straight Connector 12"/>
          <p:cNvCxnSpPr/>
          <p:nvPr/>
        </p:nvCxnSpPr>
        <p:spPr>
          <a:xfrm>
            <a:off x="5562600" y="1100831"/>
            <a:ext cx="14230" cy="5604769"/>
          </a:xfrm>
          <a:prstGeom prst="line">
            <a:avLst/>
          </a:prstGeom>
          <a:ln>
            <a:prstDash val="lgDash"/>
            <a:headEnd type="none" w="med" len="med"/>
            <a:tailEnd type="none" w="med" len="med"/>
          </a:ln>
        </p:spPr>
        <p:style>
          <a:lnRef idx="3">
            <a:schemeClr val="accent1"/>
          </a:lnRef>
          <a:fillRef idx="0">
            <a:schemeClr val="accent1"/>
          </a:fillRef>
          <a:effectRef idx="2">
            <a:schemeClr val="accent1"/>
          </a:effectRef>
          <a:fontRef idx="minor">
            <a:schemeClr val="tx1"/>
          </a:fontRef>
        </p:style>
      </p:cxnSp>
      <p:sp>
        <p:nvSpPr>
          <p:cNvPr id="14" name="TextBox 30"/>
          <p:cNvSpPr txBox="1">
            <a:spLocks noChangeArrowheads="1"/>
          </p:cNvSpPr>
          <p:nvPr/>
        </p:nvSpPr>
        <p:spPr bwMode="auto">
          <a:xfrm>
            <a:off x="5588000" y="3505200"/>
            <a:ext cx="6045535" cy="753041"/>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sz="1600" b="1" dirty="0">
                <a:solidFill>
                  <a:schemeClr val="accent1"/>
                </a:solidFill>
                <a:latin typeface="Arial" charset="0"/>
                <a:cs typeface="Arial" charset="0"/>
              </a:rPr>
              <a:t>PAKET XIII, </a:t>
            </a:r>
            <a:r>
              <a:rPr lang="id-ID" altLang="en-US" sz="1200" b="1" dirty="0">
                <a:solidFill>
                  <a:schemeClr val="accent1"/>
                </a:solidFill>
                <a:latin typeface="Arial" charset="0"/>
                <a:cs typeface="Arial" charset="0"/>
              </a:rPr>
              <a:t>25 Aug ‘16</a:t>
            </a:r>
          </a:p>
          <a:p>
            <a:pPr algn="r" defTabSz="913531">
              <a:defRPr/>
            </a:pPr>
            <a:r>
              <a:rPr lang="id-ID" altLang="en-US" sz="900" b="1" dirty="0">
                <a:solidFill>
                  <a:srgbClr val="000000"/>
                </a:solidFill>
                <a:latin typeface="Arial" charset="0"/>
                <a:cs typeface="Arial" charset="0"/>
              </a:rPr>
              <a:t>PERUMAHAN UNTUK MASYARAKAT BERPENGHASILAN RENDAH (MBR)</a:t>
            </a:r>
            <a:r>
              <a:rPr lang="id-ID" altLang="en-US" sz="900" i="1" dirty="0">
                <a:solidFill>
                  <a:srgbClr val="000000"/>
                </a:solidFill>
                <a:latin typeface="Arial" charset="0"/>
                <a:cs typeface="Arial" charset="0"/>
              </a:rPr>
              <a:t>:</a:t>
            </a:r>
            <a:r>
              <a:rPr lang="id-ID" altLang="en-US" sz="900" dirty="0">
                <a:solidFill>
                  <a:srgbClr val="000000"/>
                </a:solidFill>
                <a:latin typeface="Arial" charset="0"/>
                <a:cs typeface="Arial" charset="0"/>
              </a:rPr>
              <a:t> Penyederhanaan  izin dan prosedur dari 33 perizinan menjadi 11 perizinan, dan percepatan waktu dari rata-rata 769 – 981 hari menjadi 44 hari.</a:t>
            </a:r>
          </a:p>
        </p:txBody>
      </p:sp>
      <p:sp>
        <p:nvSpPr>
          <p:cNvPr id="15" name="TextBox 30"/>
          <p:cNvSpPr txBox="1">
            <a:spLocks noChangeArrowheads="1"/>
          </p:cNvSpPr>
          <p:nvPr/>
        </p:nvSpPr>
        <p:spPr bwMode="auto">
          <a:xfrm>
            <a:off x="5590145" y="4191000"/>
            <a:ext cx="6094652" cy="1014651"/>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b="1" dirty="0">
                <a:solidFill>
                  <a:schemeClr val="accent1"/>
                </a:solidFill>
                <a:latin typeface="Arial" charset="0"/>
                <a:cs typeface="Arial" charset="0"/>
              </a:rPr>
              <a:t>PAKET XI</a:t>
            </a:r>
            <a:r>
              <a:rPr lang="en-US" altLang="en-US" b="1" dirty="0">
                <a:solidFill>
                  <a:schemeClr val="accent1"/>
                </a:solidFill>
                <a:latin typeface="Arial" charset="0"/>
                <a:cs typeface="Arial" charset="0"/>
              </a:rPr>
              <a:t>V</a:t>
            </a:r>
            <a:r>
              <a:rPr lang="id-ID" altLang="en-US" b="1" dirty="0">
                <a:solidFill>
                  <a:schemeClr val="accent1"/>
                </a:solidFill>
                <a:latin typeface="Arial" charset="0"/>
                <a:cs typeface="Arial" charset="0"/>
              </a:rPr>
              <a:t>, </a:t>
            </a:r>
            <a:r>
              <a:rPr lang="en-US" altLang="en-US" sz="1400" b="1" dirty="0">
                <a:solidFill>
                  <a:schemeClr val="accent1"/>
                </a:solidFill>
                <a:latin typeface="Arial" charset="0"/>
                <a:cs typeface="Arial" charset="0"/>
              </a:rPr>
              <a:t>10 Nov </a:t>
            </a:r>
            <a:r>
              <a:rPr lang="id-ID" altLang="en-US" sz="1400" b="1" dirty="0">
                <a:solidFill>
                  <a:schemeClr val="accent1"/>
                </a:solidFill>
                <a:latin typeface="Arial" charset="0"/>
                <a:cs typeface="Arial" charset="0"/>
              </a:rPr>
              <a:t>‘16</a:t>
            </a:r>
          </a:p>
          <a:p>
            <a:pPr algn="r" defTabSz="913531">
              <a:defRPr/>
            </a:pPr>
            <a:r>
              <a:rPr lang="id-ID" sz="1050" b="1" dirty="0">
                <a:solidFill>
                  <a:srgbClr val="040709"/>
                </a:solidFill>
              </a:rPr>
              <a:t>PENETAPAN PETA JALAN </a:t>
            </a:r>
            <a:r>
              <a:rPr lang="id-ID" sz="1050" b="1" i="1" dirty="0">
                <a:solidFill>
                  <a:srgbClr val="040709"/>
                </a:solidFill>
              </a:rPr>
              <a:t>E-COMMERCE</a:t>
            </a:r>
            <a:r>
              <a:rPr lang="id-ID" altLang="en-US" sz="1000" i="1" dirty="0">
                <a:solidFill>
                  <a:srgbClr val="000000"/>
                </a:solidFill>
                <a:latin typeface="Arial" charset="0"/>
                <a:cs typeface="Arial" charset="0"/>
              </a:rPr>
              <a:t>:</a:t>
            </a:r>
            <a:r>
              <a:rPr lang="id-ID" altLang="en-US" sz="1000" dirty="0">
                <a:solidFill>
                  <a:srgbClr val="000000"/>
                </a:solidFill>
                <a:latin typeface="Arial" charset="0"/>
                <a:cs typeface="Arial" charset="0"/>
              </a:rPr>
              <a:t> </a:t>
            </a:r>
            <a:r>
              <a:rPr lang="id-ID" altLang="en-US" sz="1050" dirty="0">
                <a:solidFill>
                  <a:srgbClr val="000000"/>
                </a:solidFill>
                <a:latin typeface="Arial" charset="0"/>
                <a:cs typeface="Arial" charset="0"/>
              </a:rPr>
              <a:t>membangun pranata dan ekosistem kegiatan perdagangan masyarakat secara elektronik untuk mendorong perluasan dan efisiensi bisnis</a:t>
            </a:r>
            <a:r>
              <a:rPr lang="en-US" altLang="en-US" sz="1050" dirty="0">
                <a:solidFill>
                  <a:srgbClr val="000000"/>
                </a:solidFill>
                <a:latin typeface="Arial" charset="0"/>
                <a:cs typeface="Arial" charset="0"/>
              </a:rPr>
              <a:t>, </a:t>
            </a:r>
            <a:r>
              <a:rPr lang="en-US" altLang="en-US" sz="1050" dirty="0" err="1">
                <a:solidFill>
                  <a:srgbClr val="000000"/>
                </a:solidFill>
                <a:latin typeface="Arial" charset="0"/>
                <a:cs typeface="Arial" charset="0"/>
              </a:rPr>
              <a:t>dengan</a:t>
            </a:r>
            <a:r>
              <a:rPr lang="en-US" altLang="en-US" sz="1050" dirty="0">
                <a:solidFill>
                  <a:srgbClr val="000000"/>
                </a:solidFill>
                <a:latin typeface="Arial" charset="0"/>
                <a:cs typeface="Arial" charset="0"/>
              </a:rPr>
              <a:t> </a:t>
            </a:r>
            <a:r>
              <a:rPr lang="en-US" altLang="en-US" sz="1050" dirty="0" err="1">
                <a:solidFill>
                  <a:srgbClr val="000000"/>
                </a:solidFill>
                <a:latin typeface="Arial" charset="0"/>
                <a:cs typeface="Arial" charset="0"/>
              </a:rPr>
              <a:t>fokus</a:t>
            </a:r>
            <a:r>
              <a:rPr lang="en-US" altLang="en-US" sz="1050" dirty="0">
                <a:solidFill>
                  <a:srgbClr val="000000"/>
                </a:solidFill>
                <a:latin typeface="Arial" charset="0"/>
                <a:cs typeface="Arial" charset="0"/>
              </a:rPr>
              <a:t> </a:t>
            </a:r>
            <a:r>
              <a:rPr lang="en-US" altLang="en-US" sz="1050" dirty="0" err="1">
                <a:solidFill>
                  <a:srgbClr val="000000"/>
                </a:solidFill>
                <a:latin typeface="Arial" charset="0"/>
                <a:cs typeface="Arial" charset="0"/>
              </a:rPr>
              <a:t>kebijakan</a:t>
            </a:r>
            <a:r>
              <a:rPr lang="en-US" altLang="en-US" sz="1050" dirty="0">
                <a:solidFill>
                  <a:srgbClr val="000000"/>
                </a:solidFill>
                <a:latin typeface="Arial" charset="0"/>
                <a:cs typeface="Arial" charset="0"/>
              </a:rPr>
              <a:t> </a:t>
            </a:r>
            <a:r>
              <a:rPr lang="sv-SE" altLang="en-US" sz="1050" dirty="0">
                <a:solidFill>
                  <a:srgbClr val="000000"/>
                </a:solidFill>
                <a:latin typeface="Arial" charset="0"/>
                <a:cs typeface="Arial" charset="0"/>
              </a:rPr>
              <a:t>pada aspek pendanaan, perpajakan, perlindungan konsumen, pendidikan SDM, logistik, infrastruktur komunikasi, keamanan, dan manajemen pelaksanaan program.</a:t>
            </a:r>
            <a:r>
              <a:rPr lang="en-US" altLang="en-US" sz="1050" dirty="0">
                <a:solidFill>
                  <a:srgbClr val="000000"/>
                </a:solidFill>
                <a:latin typeface="Arial" charset="0"/>
                <a:cs typeface="Arial" charset="0"/>
              </a:rPr>
              <a:t> </a:t>
            </a:r>
            <a:endParaRPr lang="id-ID" altLang="en-US" sz="1050" dirty="0">
              <a:solidFill>
                <a:srgbClr val="000000"/>
              </a:solidFill>
              <a:latin typeface="Arial" charset="0"/>
              <a:cs typeface="Arial" charset="0"/>
            </a:endParaRPr>
          </a:p>
        </p:txBody>
      </p:sp>
      <p:sp>
        <p:nvSpPr>
          <p:cNvPr id="16" name="TextBox 55"/>
          <p:cNvSpPr txBox="1">
            <a:spLocks noChangeArrowheads="1"/>
          </p:cNvSpPr>
          <p:nvPr/>
        </p:nvSpPr>
        <p:spPr bwMode="auto">
          <a:xfrm>
            <a:off x="76200" y="5664424"/>
            <a:ext cx="5395119" cy="753041"/>
          </a:xfrm>
          <a:prstGeom prst="rect">
            <a:avLst/>
          </a:prstGeom>
          <a:noFill/>
          <a:ln w="9525">
            <a:noFill/>
            <a:miter lim="800000"/>
            <a:headEnd/>
            <a:tailEnd/>
          </a:ln>
          <a:extLst/>
        </p:spPr>
        <p:txBody>
          <a:bodyPr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13531">
              <a:defRPr/>
            </a:pPr>
            <a:r>
              <a:rPr lang="id-ID" altLang="en-US" sz="1600" b="1" dirty="0">
                <a:solidFill>
                  <a:schemeClr val="accent1"/>
                </a:solidFill>
                <a:latin typeface="Arial" charset="0"/>
                <a:cs typeface="Arial" charset="0"/>
              </a:rPr>
              <a:t>PAKET VIII, </a:t>
            </a:r>
            <a:r>
              <a:rPr lang="id-ID" altLang="en-US" sz="1200" b="1" dirty="0">
                <a:solidFill>
                  <a:schemeClr val="accent1"/>
                </a:solidFill>
                <a:latin typeface="Arial" charset="0"/>
                <a:cs typeface="Arial" charset="0"/>
              </a:rPr>
              <a:t>21 De</a:t>
            </a:r>
            <a:r>
              <a:rPr lang="en-US" altLang="en-US" sz="1200" b="1" dirty="0">
                <a:solidFill>
                  <a:schemeClr val="accent1"/>
                </a:solidFill>
                <a:latin typeface="Arial" charset="0"/>
                <a:cs typeface="Arial" charset="0"/>
              </a:rPr>
              <a:t>c</a:t>
            </a:r>
            <a:r>
              <a:rPr lang="id-ID" altLang="en-US" sz="1200" b="1" dirty="0">
                <a:solidFill>
                  <a:schemeClr val="accent1"/>
                </a:solidFill>
                <a:latin typeface="Arial" charset="0"/>
                <a:cs typeface="Arial" charset="0"/>
              </a:rPr>
              <a:t> ‘15</a:t>
            </a:r>
          </a:p>
          <a:p>
            <a:pPr defTabSz="913531">
              <a:defRPr/>
            </a:pPr>
            <a:r>
              <a:rPr lang="id-ID" altLang="en-US" sz="900" b="1" dirty="0">
                <a:solidFill>
                  <a:srgbClr val="000000"/>
                </a:solidFill>
                <a:latin typeface="Arial" charset="0"/>
                <a:cs typeface="Arial" charset="0"/>
              </a:rPr>
              <a:t>KEPASTIAN USAHA DAN INVESTASI JASA PEMELIHARAAN PESAWAT TERBANG (MRO) DAN MINYAK: </a:t>
            </a:r>
            <a:r>
              <a:rPr lang="id-ID" altLang="en-US" sz="900" dirty="0">
                <a:solidFill>
                  <a:srgbClr val="000000"/>
                </a:solidFill>
                <a:latin typeface="Arial" charset="0"/>
                <a:cs typeface="Arial" charset="0"/>
              </a:rPr>
              <a:t>One map policy yang mempermudah penyelesaian konflik lahan, upaya meningkatkan produksi minyak nasional, dan mendorong jasa MRO</a:t>
            </a:r>
          </a:p>
        </p:txBody>
      </p:sp>
      <p:sp>
        <p:nvSpPr>
          <p:cNvPr id="17" name="Rectangle 16"/>
          <p:cNvSpPr/>
          <p:nvPr/>
        </p:nvSpPr>
        <p:spPr bwMode="auto">
          <a:xfrm>
            <a:off x="10875644" y="6001374"/>
            <a:ext cx="620240" cy="532404"/>
          </a:xfrm>
          <a:prstGeom prst="rect">
            <a:avLst/>
          </a:prstGeom>
          <a:solidFill>
            <a:schemeClr val="bg1"/>
          </a:solidFill>
          <a:ln w="12700" cap="flat" cmpd="sng" algn="ctr">
            <a:noFill/>
            <a:prstDash val="solid"/>
            <a:round/>
            <a:headEnd type="none" w="med" len="med"/>
            <a:tailEnd type="none" w="med" len="med"/>
          </a:ln>
          <a:effectLst/>
        </p:spPr>
        <p:txBody>
          <a:bodyPr vert="horz" wrap="square" lIns="73152" tIns="73152" rIns="73152" bIns="73152" numCol="1" rtlCol="0" anchor="ctr" anchorCtr="1" compatLnSpc="1">
            <a:prstTxWarp prst="textNoShape">
              <a:avLst/>
            </a:prstTxWarp>
          </a:bodyPr>
          <a:lstStyle/>
          <a:p>
            <a:pPr marL="0" marR="0" indent="0" algn="ctr" defTabSz="914400" rtl="0" eaLnBrk="0" fontAlgn="base" latinLnBrk="0" hangingPunct="0">
              <a:lnSpc>
                <a:spcPct val="106000"/>
              </a:lnSpc>
              <a:spcBef>
                <a:spcPct val="0"/>
              </a:spcBef>
              <a:spcAft>
                <a:spcPct val="0"/>
              </a:spcAft>
              <a:buClrTx/>
              <a:buSzTx/>
              <a:buFontTx/>
              <a:buNone/>
              <a:tabLst/>
            </a:pPr>
            <a:endParaRPr kumimoji="0" lang="id-ID" sz="1050" b="1" i="0" u="none" strike="noStrike" cap="none" normalizeH="0" baseline="0">
              <a:ln>
                <a:noFill/>
              </a:ln>
              <a:solidFill>
                <a:schemeClr val="tx1"/>
              </a:solidFill>
              <a:effectLst/>
              <a:latin typeface="Arial" charset="0"/>
            </a:endParaRPr>
          </a:p>
        </p:txBody>
      </p:sp>
      <p:sp>
        <p:nvSpPr>
          <p:cNvPr id="18" name="TextBox 30"/>
          <p:cNvSpPr txBox="1">
            <a:spLocks noChangeArrowheads="1"/>
          </p:cNvSpPr>
          <p:nvPr/>
        </p:nvSpPr>
        <p:spPr bwMode="auto">
          <a:xfrm>
            <a:off x="5590145" y="5181600"/>
            <a:ext cx="6094652" cy="837679"/>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b="1" dirty="0">
                <a:solidFill>
                  <a:schemeClr val="accent1"/>
                </a:solidFill>
                <a:latin typeface="Arial" charset="0"/>
                <a:cs typeface="Arial" charset="0"/>
              </a:rPr>
              <a:t>PAKET X</a:t>
            </a:r>
            <a:r>
              <a:rPr lang="en-US" altLang="en-US" b="1" dirty="0">
                <a:solidFill>
                  <a:schemeClr val="accent1"/>
                </a:solidFill>
                <a:latin typeface="Arial" charset="0"/>
                <a:cs typeface="Arial" charset="0"/>
              </a:rPr>
              <a:t>V</a:t>
            </a:r>
            <a:r>
              <a:rPr lang="id-ID" altLang="en-US" b="1" dirty="0">
                <a:solidFill>
                  <a:schemeClr val="accent1"/>
                </a:solidFill>
                <a:latin typeface="Arial" charset="0"/>
                <a:cs typeface="Arial" charset="0"/>
              </a:rPr>
              <a:t>, </a:t>
            </a:r>
            <a:r>
              <a:rPr lang="en-US" altLang="en-US" sz="1400" b="1" dirty="0">
                <a:solidFill>
                  <a:schemeClr val="accent1"/>
                </a:solidFill>
                <a:latin typeface="Arial" charset="0"/>
                <a:cs typeface="Arial" charset="0"/>
              </a:rPr>
              <a:t>1</a:t>
            </a:r>
            <a:r>
              <a:rPr lang="id-ID" altLang="en-US" sz="1400" b="1" dirty="0">
                <a:solidFill>
                  <a:schemeClr val="accent1"/>
                </a:solidFill>
                <a:latin typeface="Arial" charset="0"/>
                <a:cs typeface="Arial" charset="0"/>
              </a:rPr>
              <a:t>5</a:t>
            </a:r>
            <a:r>
              <a:rPr lang="en-US" altLang="en-US" sz="1400" b="1" dirty="0">
                <a:solidFill>
                  <a:schemeClr val="accent1"/>
                </a:solidFill>
                <a:latin typeface="Arial" charset="0"/>
                <a:cs typeface="Arial" charset="0"/>
              </a:rPr>
              <a:t> </a:t>
            </a:r>
            <a:r>
              <a:rPr lang="id-ID" altLang="en-US" sz="1400" b="1" dirty="0">
                <a:solidFill>
                  <a:schemeClr val="accent1"/>
                </a:solidFill>
                <a:latin typeface="Arial" charset="0"/>
                <a:cs typeface="Arial" charset="0"/>
              </a:rPr>
              <a:t>Jun</a:t>
            </a:r>
            <a:r>
              <a:rPr lang="en-US" altLang="en-US" sz="1400" b="1" dirty="0">
                <a:solidFill>
                  <a:schemeClr val="accent1"/>
                </a:solidFill>
                <a:latin typeface="Arial" charset="0"/>
                <a:cs typeface="Arial" charset="0"/>
              </a:rPr>
              <a:t> </a:t>
            </a:r>
            <a:r>
              <a:rPr lang="id-ID" altLang="en-US" sz="1400" b="1" dirty="0">
                <a:solidFill>
                  <a:schemeClr val="accent1"/>
                </a:solidFill>
                <a:latin typeface="Arial" charset="0"/>
                <a:cs typeface="Arial" charset="0"/>
              </a:rPr>
              <a:t>‘17</a:t>
            </a:r>
          </a:p>
          <a:p>
            <a:pPr algn="r" defTabSz="913531">
              <a:defRPr/>
            </a:pPr>
            <a:r>
              <a:rPr lang="id-ID" sz="1050" b="1" dirty="0">
                <a:solidFill>
                  <a:srgbClr val="040709"/>
                </a:solidFill>
              </a:rPr>
              <a:t>PENGEMBANGAN USAHA DAN DAYA SAING PENYEDIA JASA LOGISTIK NASIONAL</a:t>
            </a:r>
            <a:r>
              <a:rPr lang="id-ID" altLang="en-US" sz="1000" i="1" dirty="0">
                <a:solidFill>
                  <a:srgbClr val="000000"/>
                </a:solidFill>
                <a:latin typeface="Arial" charset="0"/>
                <a:cs typeface="Arial" charset="0"/>
              </a:rPr>
              <a:t>: </a:t>
            </a:r>
            <a:r>
              <a:rPr lang="id-ID" altLang="en-US" sz="1000" dirty="0">
                <a:solidFill>
                  <a:srgbClr val="000000"/>
                </a:solidFill>
                <a:latin typeface="Arial" charset="0"/>
                <a:cs typeface="Arial" charset="0"/>
              </a:rPr>
              <a:t>melalui pengembangn usaha jasa pelayaran nasional, kemudahan berusaha dan pengurangan beban biaya bagi usaha penyedia jasa logistik nasional, penguatan dan kelembagaan dan kewenangan INSW</a:t>
            </a:r>
            <a:endParaRPr lang="id-ID" altLang="en-US" sz="1050" dirty="0">
              <a:solidFill>
                <a:srgbClr val="000000"/>
              </a:solidFill>
              <a:latin typeface="Arial" charset="0"/>
              <a:cs typeface="Arial" charset="0"/>
            </a:endParaRPr>
          </a:p>
        </p:txBody>
      </p:sp>
      <p:sp>
        <p:nvSpPr>
          <p:cNvPr id="20" name="Title 1"/>
          <p:cNvSpPr>
            <a:spLocks noGrp="1"/>
          </p:cNvSpPr>
          <p:nvPr>
            <p:ph type="title"/>
          </p:nvPr>
        </p:nvSpPr>
        <p:spPr>
          <a:xfrm>
            <a:off x="533399" y="-16018"/>
            <a:ext cx="10518227" cy="411162"/>
          </a:xfrm>
        </p:spPr>
        <p:txBody>
          <a:bodyPr>
            <a:normAutofit fontScale="90000"/>
          </a:bodyPr>
          <a:lstStyle/>
          <a:p>
            <a:r>
              <a:rPr lang="id-ID" sz="2400" b="1" dirty="0" smtClean="0"/>
              <a:t>Paket Kebijakan Ekonomi I s.d. XV</a:t>
            </a:r>
            <a:endParaRPr lang="en-US" sz="1600" b="1" dirty="0"/>
          </a:p>
        </p:txBody>
      </p:sp>
      <p:sp>
        <p:nvSpPr>
          <p:cNvPr id="21" name="Rounded Rectangle 20"/>
          <p:cNvSpPr/>
          <p:nvPr/>
        </p:nvSpPr>
        <p:spPr>
          <a:xfrm>
            <a:off x="152400" y="457200"/>
            <a:ext cx="11542066" cy="643631"/>
          </a:xfrm>
          <a:prstGeom prst="roundRect">
            <a:avLst/>
          </a:prstGeom>
          <a:solidFill>
            <a:schemeClr val="bg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just"/>
            <a:r>
              <a:rPr lang="id-ID" sz="1600" b="1" dirty="0" smtClean="0"/>
              <a:t>Paket Kebijakan Ekonomi I – XV </a:t>
            </a:r>
            <a:r>
              <a:rPr lang="id-ID" sz="1600" dirty="0" smtClean="0"/>
              <a:t>dimaksudkan u</a:t>
            </a:r>
            <a:r>
              <a:rPr lang="id-ID" sz="1600" dirty="0" smtClean="0">
                <a:solidFill>
                  <a:schemeClr val="tx2"/>
                </a:solidFill>
                <a:cs typeface="Arial" charset="0"/>
              </a:rPr>
              <a:t>ntuk </a:t>
            </a:r>
            <a:r>
              <a:rPr lang="id-ID" sz="1600" dirty="0">
                <a:solidFill>
                  <a:schemeClr val="tx2"/>
                </a:solidFill>
                <a:cs typeface="Arial" charset="0"/>
              </a:rPr>
              <a:t>m</a:t>
            </a:r>
            <a:r>
              <a:rPr lang="en-US" sz="1600" dirty="0" err="1">
                <a:solidFill>
                  <a:schemeClr val="tx2"/>
                </a:solidFill>
                <a:cs typeface="Arial" charset="0"/>
              </a:rPr>
              <a:t>eningkatkan</a:t>
            </a:r>
            <a:r>
              <a:rPr lang="en-US" sz="1600" dirty="0">
                <a:solidFill>
                  <a:schemeClr val="tx2"/>
                </a:solidFill>
                <a:cs typeface="Arial" charset="0"/>
              </a:rPr>
              <a:t> </a:t>
            </a:r>
            <a:r>
              <a:rPr lang="en-US" sz="1600" dirty="0" err="1">
                <a:solidFill>
                  <a:schemeClr val="tx2"/>
                </a:solidFill>
                <a:cs typeface="Arial" charset="0"/>
              </a:rPr>
              <a:t>daya</a:t>
            </a:r>
            <a:r>
              <a:rPr lang="en-US" sz="1600" dirty="0">
                <a:solidFill>
                  <a:schemeClr val="tx2"/>
                </a:solidFill>
                <a:cs typeface="Arial" charset="0"/>
              </a:rPr>
              <a:t> </a:t>
            </a:r>
            <a:r>
              <a:rPr lang="en-US" sz="1600" dirty="0" err="1">
                <a:solidFill>
                  <a:schemeClr val="tx2"/>
                </a:solidFill>
                <a:cs typeface="Arial" charset="0"/>
              </a:rPr>
              <a:t>saing</a:t>
            </a:r>
            <a:r>
              <a:rPr lang="en-US" sz="1600" dirty="0">
                <a:solidFill>
                  <a:schemeClr val="tx2"/>
                </a:solidFill>
                <a:cs typeface="Arial" charset="0"/>
              </a:rPr>
              <a:t> </a:t>
            </a:r>
            <a:r>
              <a:rPr lang="en-US" sz="1600" dirty="0" err="1">
                <a:solidFill>
                  <a:schemeClr val="tx2"/>
                </a:solidFill>
                <a:cs typeface="Arial" charset="0"/>
              </a:rPr>
              <a:t>industri</a:t>
            </a:r>
            <a:r>
              <a:rPr lang="en-US" sz="1600" dirty="0">
                <a:solidFill>
                  <a:schemeClr val="tx2"/>
                </a:solidFill>
                <a:cs typeface="Arial" charset="0"/>
              </a:rPr>
              <a:t>, </a:t>
            </a:r>
            <a:r>
              <a:rPr lang="en-US" sz="1600" dirty="0" err="1">
                <a:solidFill>
                  <a:schemeClr val="tx2"/>
                </a:solidFill>
                <a:cs typeface="Arial" charset="0"/>
              </a:rPr>
              <a:t>daya</a:t>
            </a:r>
            <a:r>
              <a:rPr lang="en-US" sz="1600" dirty="0">
                <a:solidFill>
                  <a:schemeClr val="tx2"/>
                </a:solidFill>
                <a:cs typeface="Arial" charset="0"/>
              </a:rPr>
              <a:t> </a:t>
            </a:r>
            <a:r>
              <a:rPr lang="en-US" sz="1600" dirty="0" err="1">
                <a:solidFill>
                  <a:schemeClr val="tx2"/>
                </a:solidFill>
                <a:cs typeface="Arial" charset="0"/>
              </a:rPr>
              <a:t>beli</a:t>
            </a:r>
            <a:r>
              <a:rPr lang="en-US" sz="1600" dirty="0">
                <a:solidFill>
                  <a:schemeClr val="tx2"/>
                </a:solidFill>
                <a:cs typeface="Arial" charset="0"/>
              </a:rPr>
              <a:t> </a:t>
            </a:r>
            <a:r>
              <a:rPr lang="en-US" sz="1600" dirty="0" err="1">
                <a:solidFill>
                  <a:schemeClr val="tx2"/>
                </a:solidFill>
                <a:cs typeface="Arial" charset="0"/>
              </a:rPr>
              <a:t>masyarakat</a:t>
            </a:r>
            <a:r>
              <a:rPr lang="en-US" sz="1600" dirty="0">
                <a:solidFill>
                  <a:schemeClr val="tx2"/>
                </a:solidFill>
                <a:cs typeface="Arial" charset="0"/>
              </a:rPr>
              <a:t>, </a:t>
            </a:r>
            <a:r>
              <a:rPr lang="en-US" sz="1600" dirty="0" err="1">
                <a:solidFill>
                  <a:schemeClr val="tx2"/>
                </a:solidFill>
                <a:cs typeface="Arial" charset="0"/>
              </a:rPr>
              <a:t>investasi</a:t>
            </a:r>
            <a:r>
              <a:rPr lang="en-US" sz="1600" dirty="0">
                <a:solidFill>
                  <a:schemeClr val="tx2"/>
                </a:solidFill>
                <a:cs typeface="Arial" charset="0"/>
              </a:rPr>
              <a:t>, </a:t>
            </a:r>
            <a:r>
              <a:rPr lang="id-ID" sz="1600" dirty="0">
                <a:solidFill>
                  <a:schemeClr val="tx2"/>
                </a:solidFill>
                <a:cs typeface="Arial" charset="0"/>
              </a:rPr>
              <a:t>logistik, </a:t>
            </a:r>
            <a:r>
              <a:rPr lang="en-US" sz="1600" dirty="0" err="1">
                <a:solidFill>
                  <a:schemeClr val="tx2"/>
                </a:solidFill>
                <a:cs typeface="Arial" charset="0"/>
              </a:rPr>
              <a:t>ekspor</a:t>
            </a:r>
            <a:r>
              <a:rPr lang="en-US" sz="1600" dirty="0">
                <a:solidFill>
                  <a:schemeClr val="tx2"/>
                </a:solidFill>
                <a:cs typeface="Arial" charset="0"/>
              </a:rPr>
              <a:t>, </a:t>
            </a:r>
            <a:r>
              <a:rPr lang="en-US" sz="1600" dirty="0" err="1">
                <a:solidFill>
                  <a:schemeClr val="tx2"/>
                </a:solidFill>
                <a:cs typeface="Arial" charset="0"/>
              </a:rPr>
              <a:t>wisata</a:t>
            </a:r>
            <a:r>
              <a:rPr lang="en-US" sz="1600" dirty="0">
                <a:solidFill>
                  <a:schemeClr val="tx2"/>
                </a:solidFill>
                <a:cs typeface="Arial" charset="0"/>
              </a:rPr>
              <a:t>, </a:t>
            </a:r>
            <a:r>
              <a:rPr lang="en-US" sz="1600" dirty="0" err="1">
                <a:solidFill>
                  <a:schemeClr val="tx2"/>
                </a:solidFill>
                <a:cs typeface="Arial" charset="0"/>
              </a:rPr>
              <a:t>dan</a:t>
            </a:r>
            <a:r>
              <a:rPr lang="en-US" sz="1600" dirty="0">
                <a:solidFill>
                  <a:schemeClr val="tx2"/>
                </a:solidFill>
                <a:cs typeface="Arial" charset="0"/>
              </a:rPr>
              <a:t> </a:t>
            </a:r>
            <a:r>
              <a:rPr lang="en-US" sz="1600" dirty="0" err="1">
                <a:solidFill>
                  <a:schemeClr val="tx2"/>
                </a:solidFill>
                <a:cs typeface="Arial" charset="0"/>
              </a:rPr>
              <a:t>pertumbuhan</a:t>
            </a:r>
            <a:r>
              <a:rPr lang="en-US" sz="1600" dirty="0">
                <a:solidFill>
                  <a:schemeClr val="tx2"/>
                </a:solidFill>
                <a:cs typeface="Arial" charset="0"/>
              </a:rPr>
              <a:t> </a:t>
            </a:r>
            <a:r>
              <a:rPr lang="en-US" sz="1600" dirty="0" err="1">
                <a:solidFill>
                  <a:schemeClr val="tx2"/>
                </a:solidFill>
                <a:cs typeface="Arial" charset="0"/>
              </a:rPr>
              <a:t>ekonomi</a:t>
            </a:r>
            <a:r>
              <a:rPr lang="en-US" sz="1600" dirty="0">
                <a:solidFill>
                  <a:schemeClr val="tx2"/>
                </a:solidFill>
                <a:cs typeface="Arial" charset="0"/>
              </a:rPr>
              <a:t> yang </a:t>
            </a:r>
            <a:r>
              <a:rPr lang="en-US" sz="1600" dirty="0" err="1">
                <a:solidFill>
                  <a:schemeClr val="tx2"/>
                </a:solidFill>
                <a:cs typeface="Arial" charset="0"/>
              </a:rPr>
              <a:t>tinggi</a:t>
            </a:r>
            <a:r>
              <a:rPr lang="en-US" sz="1600" dirty="0">
                <a:solidFill>
                  <a:schemeClr val="tx2"/>
                </a:solidFill>
                <a:cs typeface="Arial" charset="0"/>
              </a:rPr>
              <a:t> </a:t>
            </a:r>
            <a:r>
              <a:rPr lang="en-US" sz="1600" dirty="0" err="1">
                <a:solidFill>
                  <a:schemeClr val="tx2"/>
                </a:solidFill>
                <a:cs typeface="Arial" charset="0"/>
              </a:rPr>
              <a:t>dan</a:t>
            </a:r>
            <a:r>
              <a:rPr lang="en-US" sz="1600" dirty="0">
                <a:solidFill>
                  <a:schemeClr val="tx2"/>
                </a:solidFill>
                <a:cs typeface="Arial" charset="0"/>
              </a:rPr>
              <a:t> </a:t>
            </a:r>
            <a:r>
              <a:rPr lang="en-US" sz="1600" dirty="0" err="1">
                <a:solidFill>
                  <a:schemeClr val="tx2"/>
                </a:solidFill>
                <a:cs typeface="Arial" charset="0"/>
              </a:rPr>
              <a:t>berkelanjutan</a:t>
            </a:r>
            <a:endParaRPr lang="en-US" sz="1600" dirty="0"/>
          </a:p>
        </p:txBody>
      </p:sp>
      <p:sp>
        <p:nvSpPr>
          <p:cNvPr id="26" name="TextBox 30"/>
          <p:cNvSpPr txBox="1">
            <a:spLocks noChangeArrowheads="1"/>
          </p:cNvSpPr>
          <p:nvPr/>
        </p:nvSpPr>
        <p:spPr bwMode="auto">
          <a:xfrm>
            <a:off x="5599814" y="5943600"/>
            <a:ext cx="6094652" cy="853068"/>
          </a:xfrm>
          <a:prstGeom prst="rect">
            <a:avLst/>
          </a:prstGeom>
          <a:noFill/>
          <a:ln w="9525">
            <a:noFill/>
            <a:miter lim="800000"/>
            <a:headEnd/>
            <a:tailEnd/>
          </a:ln>
          <a:extLst/>
        </p:spPr>
        <p:txBody>
          <a:bodyPr wrap="square" lIns="90437" tIns="45219" rIns="90437" bIns="45219">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r" defTabSz="913531">
              <a:defRPr/>
            </a:pPr>
            <a:r>
              <a:rPr lang="id-ID" altLang="en-US" b="1" dirty="0">
                <a:solidFill>
                  <a:schemeClr val="accent1"/>
                </a:solidFill>
                <a:latin typeface="Arial" charset="0"/>
                <a:cs typeface="Arial" charset="0"/>
              </a:rPr>
              <a:t>PAKET X</a:t>
            </a:r>
            <a:r>
              <a:rPr lang="en-US" altLang="en-US" b="1" dirty="0" smtClean="0">
                <a:solidFill>
                  <a:schemeClr val="accent1"/>
                </a:solidFill>
                <a:latin typeface="Arial" charset="0"/>
                <a:cs typeface="Arial" charset="0"/>
              </a:rPr>
              <a:t>VI</a:t>
            </a:r>
            <a:r>
              <a:rPr lang="id-ID" altLang="en-US" b="1" dirty="0" smtClean="0">
                <a:solidFill>
                  <a:schemeClr val="accent1"/>
                </a:solidFill>
                <a:latin typeface="Arial" charset="0"/>
                <a:cs typeface="Arial" charset="0"/>
              </a:rPr>
              <a:t>, </a:t>
            </a:r>
            <a:r>
              <a:rPr lang="en-US" altLang="en-US" sz="1400" b="1" dirty="0" smtClean="0">
                <a:solidFill>
                  <a:schemeClr val="accent1"/>
                </a:solidFill>
                <a:latin typeface="Arial" charset="0"/>
                <a:cs typeface="Arial" charset="0"/>
              </a:rPr>
              <a:t>31 Aug</a:t>
            </a:r>
            <a:r>
              <a:rPr lang="id-ID" altLang="en-US" sz="1400" b="1" dirty="0" smtClean="0">
                <a:solidFill>
                  <a:schemeClr val="accent1"/>
                </a:solidFill>
                <a:latin typeface="Arial" charset="0"/>
                <a:cs typeface="Arial" charset="0"/>
              </a:rPr>
              <a:t> ‘</a:t>
            </a:r>
            <a:r>
              <a:rPr lang="id-ID" altLang="en-US" sz="1400" b="1" dirty="0">
                <a:solidFill>
                  <a:schemeClr val="accent1"/>
                </a:solidFill>
                <a:latin typeface="Arial" charset="0"/>
                <a:cs typeface="Arial" charset="0"/>
              </a:rPr>
              <a:t>17</a:t>
            </a:r>
          </a:p>
          <a:p>
            <a:pPr algn="r" defTabSz="913531">
              <a:defRPr/>
            </a:pPr>
            <a:r>
              <a:rPr lang="it-IT" sz="1050" b="1" dirty="0" smtClean="0">
                <a:solidFill>
                  <a:srgbClr val="040709"/>
                </a:solidFill>
              </a:rPr>
              <a:t>PERCEPATAN PELAKSANAAN INVESTASI DI DALAM NEGERI</a:t>
            </a:r>
            <a:r>
              <a:rPr lang="en-US" sz="1050" b="1" dirty="0">
                <a:solidFill>
                  <a:srgbClr val="040709"/>
                </a:solidFill>
              </a:rPr>
              <a:t> </a:t>
            </a:r>
            <a:r>
              <a:rPr lang="en-US" sz="1050" b="1" dirty="0" smtClean="0">
                <a:solidFill>
                  <a:srgbClr val="040709"/>
                </a:solidFill>
              </a:rPr>
              <a:t>: </a:t>
            </a:r>
            <a:r>
              <a:rPr lang="en-US" sz="1050" dirty="0" err="1" smtClean="0">
                <a:solidFill>
                  <a:srgbClr val="040709"/>
                </a:solidFill>
              </a:rPr>
              <a:t>menyelesaikan</a:t>
            </a:r>
            <a:r>
              <a:rPr lang="en-US" sz="1050" dirty="0" smtClean="0">
                <a:solidFill>
                  <a:srgbClr val="040709"/>
                </a:solidFill>
              </a:rPr>
              <a:t> </a:t>
            </a:r>
            <a:r>
              <a:rPr lang="en-US" sz="1050" dirty="0" err="1" smtClean="0">
                <a:solidFill>
                  <a:srgbClr val="040709"/>
                </a:solidFill>
              </a:rPr>
              <a:t>hambatan</a:t>
            </a:r>
            <a:r>
              <a:rPr lang="en-US" sz="1050" dirty="0" smtClean="0">
                <a:solidFill>
                  <a:srgbClr val="040709"/>
                </a:solidFill>
              </a:rPr>
              <a:t> </a:t>
            </a:r>
            <a:r>
              <a:rPr lang="en-US" sz="1050" dirty="0" err="1" smtClean="0">
                <a:solidFill>
                  <a:srgbClr val="040709"/>
                </a:solidFill>
              </a:rPr>
              <a:t>dalam</a:t>
            </a:r>
            <a:r>
              <a:rPr lang="en-US" sz="1050" dirty="0" smtClean="0">
                <a:solidFill>
                  <a:srgbClr val="040709"/>
                </a:solidFill>
              </a:rPr>
              <a:t> proses </a:t>
            </a:r>
            <a:r>
              <a:rPr lang="en-US" sz="1050" dirty="0" err="1" smtClean="0">
                <a:solidFill>
                  <a:srgbClr val="040709"/>
                </a:solidFill>
              </a:rPr>
              <a:t>pelaksanaan</a:t>
            </a:r>
            <a:r>
              <a:rPr lang="en-US" sz="1050" dirty="0" smtClean="0">
                <a:solidFill>
                  <a:srgbClr val="040709"/>
                </a:solidFill>
              </a:rPr>
              <a:t> </a:t>
            </a:r>
            <a:r>
              <a:rPr lang="en-US" sz="1050" dirty="0" err="1" smtClean="0">
                <a:solidFill>
                  <a:srgbClr val="040709"/>
                </a:solidFill>
              </a:rPr>
              <a:t>serta</a:t>
            </a:r>
            <a:r>
              <a:rPr lang="en-US" sz="1050" dirty="0" smtClean="0">
                <a:solidFill>
                  <a:srgbClr val="040709"/>
                </a:solidFill>
              </a:rPr>
              <a:t> </a:t>
            </a:r>
            <a:r>
              <a:rPr lang="en-US" sz="1050" dirty="0" err="1" smtClean="0">
                <a:solidFill>
                  <a:srgbClr val="040709"/>
                </a:solidFill>
              </a:rPr>
              <a:t>memanfaatkan</a:t>
            </a:r>
            <a:r>
              <a:rPr lang="en-US" sz="1050" dirty="0" smtClean="0">
                <a:solidFill>
                  <a:srgbClr val="040709"/>
                </a:solidFill>
              </a:rPr>
              <a:t> </a:t>
            </a:r>
            <a:r>
              <a:rPr lang="en-US" sz="1050" dirty="0" err="1" smtClean="0">
                <a:solidFill>
                  <a:srgbClr val="040709"/>
                </a:solidFill>
              </a:rPr>
              <a:t>teknologi</a:t>
            </a:r>
            <a:r>
              <a:rPr lang="en-US" sz="1050" dirty="0" smtClean="0">
                <a:solidFill>
                  <a:srgbClr val="040709"/>
                </a:solidFill>
              </a:rPr>
              <a:t> </a:t>
            </a:r>
            <a:r>
              <a:rPr lang="en-US" sz="1050" dirty="0" err="1" smtClean="0">
                <a:solidFill>
                  <a:srgbClr val="040709"/>
                </a:solidFill>
              </a:rPr>
              <a:t>informasi</a:t>
            </a:r>
            <a:r>
              <a:rPr lang="en-US" sz="1050" dirty="0" smtClean="0">
                <a:solidFill>
                  <a:srgbClr val="040709"/>
                </a:solidFill>
              </a:rPr>
              <a:t> </a:t>
            </a:r>
            <a:r>
              <a:rPr lang="en-US" sz="1050" dirty="0" err="1" smtClean="0">
                <a:solidFill>
                  <a:srgbClr val="040709"/>
                </a:solidFill>
              </a:rPr>
              <a:t>melalui</a:t>
            </a:r>
            <a:r>
              <a:rPr lang="en-US" sz="1050" dirty="0" smtClean="0">
                <a:solidFill>
                  <a:srgbClr val="040709"/>
                </a:solidFill>
              </a:rPr>
              <a:t> </a:t>
            </a:r>
            <a:r>
              <a:rPr lang="en-US" sz="1050" dirty="0" err="1" smtClean="0">
                <a:solidFill>
                  <a:srgbClr val="040709"/>
                </a:solidFill>
              </a:rPr>
              <a:t>penerapan</a:t>
            </a:r>
            <a:r>
              <a:rPr lang="en-US" sz="1050" dirty="0" smtClean="0">
                <a:solidFill>
                  <a:srgbClr val="040709"/>
                </a:solidFill>
              </a:rPr>
              <a:t> </a:t>
            </a:r>
            <a:r>
              <a:rPr lang="en-US" sz="1050" dirty="0" err="1" smtClean="0">
                <a:solidFill>
                  <a:srgbClr val="040709"/>
                </a:solidFill>
              </a:rPr>
              <a:t>sistem</a:t>
            </a:r>
            <a:r>
              <a:rPr lang="en-US" sz="1050" dirty="0" smtClean="0">
                <a:solidFill>
                  <a:srgbClr val="040709"/>
                </a:solidFill>
              </a:rPr>
              <a:t> </a:t>
            </a:r>
            <a:r>
              <a:rPr lang="en-US" sz="1050" dirty="0" err="1" smtClean="0">
                <a:solidFill>
                  <a:srgbClr val="040709"/>
                </a:solidFill>
              </a:rPr>
              <a:t>perizinan</a:t>
            </a:r>
            <a:r>
              <a:rPr lang="en-US" sz="1050" dirty="0" smtClean="0">
                <a:solidFill>
                  <a:srgbClr val="040709"/>
                </a:solidFill>
              </a:rPr>
              <a:t> </a:t>
            </a:r>
            <a:r>
              <a:rPr lang="en-US" sz="1050" dirty="0" err="1" smtClean="0">
                <a:solidFill>
                  <a:srgbClr val="040709"/>
                </a:solidFill>
              </a:rPr>
              <a:t>terintegrasi</a:t>
            </a:r>
            <a:r>
              <a:rPr lang="en-US" sz="1050" dirty="0" smtClean="0">
                <a:solidFill>
                  <a:srgbClr val="040709"/>
                </a:solidFill>
              </a:rPr>
              <a:t> (</a:t>
            </a:r>
            <a:r>
              <a:rPr lang="en-US" sz="1050" i="1" dirty="0" smtClean="0">
                <a:solidFill>
                  <a:srgbClr val="040709"/>
                </a:solidFill>
              </a:rPr>
              <a:t>single submission</a:t>
            </a:r>
            <a:r>
              <a:rPr lang="en-US" sz="1050" dirty="0" smtClean="0">
                <a:solidFill>
                  <a:srgbClr val="040709"/>
                </a:solidFill>
              </a:rPr>
              <a:t>).</a:t>
            </a:r>
            <a:endParaRPr lang="it-IT" sz="1050" dirty="0" smtClean="0">
              <a:solidFill>
                <a:srgbClr val="040709"/>
              </a:solidFill>
            </a:endParaRPr>
          </a:p>
        </p:txBody>
      </p:sp>
    </p:spTree>
    <p:extLst>
      <p:ext uri="{BB962C8B-B14F-4D97-AF65-F5344CB8AC3E}">
        <p14:creationId xmlns:p14="http://schemas.microsoft.com/office/powerpoint/2010/main" xmlns="" val="4493023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xmlns="" val="2932144758"/>
              </p:ext>
            </p:extLst>
          </p:nvPr>
        </p:nvGraphicFramePr>
        <p:xfrm>
          <a:off x="0" y="1066800"/>
          <a:ext cx="11887200" cy="5829609"/>
        </p:xfrm>
        <a:graphic>
          <a:graphicData uri="http://schemas.openxmlformats.org/drawingml/2006/table">
            <a:tbl>
              <a:tblPr firstRow="1" bandRow="1">
                <a:tableStyleId>{72833802-FEF1-4C79-8D5D-14CF1EAF98D9}</a:tableStyleId>
              </a:tblPr>
              <a:tblGrid>
                <a:gridCol w="420381">
                  <a:extLst>
                    <a:ext uri="{9D8B030D-6E8A-4147-A177-3AD203B41FA5}">
                      <a16:colId xmlns="" xmlns:a16="http://schemas.microsoft.com/office/drawing/2014/main" val="20000"/>
                    </a:ext>
                  </a:extLst>
                </a:gridCol>
                <a:gridCol w="11466819">
                  <a:extLst>
                    <a:ext uri="{9D8B030D-6E8A-4147-A177-3AD203B41FA5}">
                      <a16:colId xmlns="" xmlns:a16="http://schemas.microsoft.com/office/drawing/2014/main" val="20001"/>
                    </a:ext>
                  </a:extLst>
                </a:gridCol>
              </a:tblGrid>
              <a:tr h="259315">
                <a:tc>
                  <a:txBody>
                    <a:bodyPr/>
                    <a:lstStyle/>
                    <a:p>
                      <a:pPr algn="just"/>
                      <a:r>
                        <a:rPr lang="id-ID" sz="1000" b="1" dirty="0" smtClean="0"/>
                        <a:t>NO</a:t>
                      </a:r>
                      <a:endParaRPr lang="en-US" sz="1000" b="1"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tc>
                  <a:txBody>
                    <a:bodyPr/>
                    <a:lstStyle/>
                    <a:p>
                      <a:pPr algn="ctr"/>
                      <a:r>
                        <a:rPr lang="id-ID" sz="1000" b="1" dirty="0" smtClean="0"/>
                        <a:t>BENTUK KEBIJAKAN</a:t>
                      </a:r>
                      <a:endParaRPr lang="en-US" sz="1000" b="1"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50000"/>
                      </a:schemeClr>
                    </a:solidFill>
                  </a:tcPr>
                </a:tc>
                <a:extLst>
                  <a:ext uri="{0D108BD9-81ED-4DB2-BD59-A6C34878D82A}">
                    <a16:rowId xmlns="" xmlns:a16="http://schemas.microsoft.com/office/drawing/2014/main" val="10000"/>
                  </a:ext>
                </a:extLst>
              </a:tr>
              <a:tr h="259315">
                <a:tc gridSpan="2">
                  <a:txBody>
                    <a:bodyPr/>
                    <a:lstStyle/>
                    <a:p>
                      <a:pPr algn="just"/>
                      <a:r>
                        <a:rPr lang="id-ID" sz="1000" b="1" dirty="0" smtClean="0"/>
                        <a:t>PAKET</a:t>
                      </a:r>
                      <a:r>
                        <a:rPr lang="id-ID" sz="1000" b="1" baseline="0" dirty="0" smtClean="0"/>
                        <a:t> I</a:t>
                      </a:r>
                      <a:endParaRPr lang="en-US" sz="1000" b="1"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id-ID"/>
                    </a:p>
                  </a:txBody>
                  <a:tcPr/>
                </a:tc>
                <a:extLst>
                  <a:ext uri="{0D108BD9-81ED-4DB2-BD59-A6C34878D82A}">
                    <a16:rowId xmlns="" xmlns:a16="http://schemas.microsoft.com/office/drawing/2014/main" val="10001"/>
                  </a:ext>
                </a:extLst>
              </a:tr>
              <a:tr h="0">
                <a:tc>
                  <a:txBody>
                    <a:bodyPr/>
                    <a:lstStyle/>
                    <a:p>
                      <a:pPr algn="ctr"/>
                      <a:r>
                        <a:rPr lang="id-ID" sz="1000" dirty="0" smtClean="0"/>
                        <a:t>1</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Tx/>
                        <a:buNone/>
                        <a:tabLst/>
                        <a:defRPr/>
                      </a:pPr>
                      <a:r>
                        <a:rPr lang="id-ID" sz="1000" b="1" dirty="0" smtClean="0"/>
                        <a:t>Pusat Logistik Berikat (PLB)</a:t>
                      </a:r>
                      <a:r>
                        <a:rPr lang="id-ID" sz="1000" b="0" dirty="0" smtClean="0"/>
                        <a:t>,</a:t>
                      </a:r>
                      <a:r>
                        <a:rPr lang="id-ID" sz="1000" b="1" dirty="0" smtClean="0"/>
                        <a:t> </a:t>
                      </a:r>
                      <a:r>
                        <a:rPr lang="id-ID" sz="1000" b="0" dirty="0" smtClean="0"/>
                        <a:t>bertujuan untuk</a:t>
                      </a:r>
                      <a:r>
                        <a:rPr lang="id-ID" sz="1000" b="1" dirty="0" smtClean="0"/>
                        <a:t> </a:t>
                      </a:r>
                      <a:r>
                        <a:rPr lang="id-ID" sz="1000" b="0" dirty="0" smtClean="0"/>
                        <a:t>memudahkan mendapatkan </a:t>
                      </a:r>
                      <a:r>
                        <a:rPr lang="id-ID" sz="1000" b="0" i="1" dirty="0" smtClean="0"/>
                        <a:t>Supply</a:t>
                      </a:r>
                      <a:r>
                        <a:rPr lang="id-ID" sz="1000" b="0" dirty="0" smtClean="0"/>
                        <a:t> Bahan Baku Industri</a:t>
                      </a:r>
                      <a:r>
                        <a:rPr lang="id-ID" sz="1000" b="1" baseline="0" dirty="0"/>
                        <a:t> </a:t>
                      </a:r>
                      <a:r>
                        <a:rPr lang="id-ID" sz="1000" b="0" baseline="0" dirty="0" smtClean="0"/>
                        <a:t>dan etalase produk ekspor.</a:t>
                      </a:r>
                      <a:endParaRPr lang="en-US" sz="1000" b="0" dirty="0" smtClean="0"/>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2"/>
                  </a:ext>
                </a:extLst>
              </a:tr>
              <a:tr h="144332">
                <a:tc>
                  <a:txBody>
                    <a:bodyPr/>
                    <a:lstStyle/>
                    <a:p>
                      <a:pPr algn="ctr"/>
                      <a:r>
                        <a:rPr lang="id-ID" sz="1000" dirty="0" smtClean="0"/>
                        <a:t>2</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id-ID" sz="1000" b="1" i="1" dirty="0" smtClean="0"/>
                        <a:t>Single Identity </a:t>
                      </a:r>
                      <a:r>
                        <a:rPr lang="id-ID" sz="1000" b="1" dirty="0" smtClean="0"/>
                        <a:t>Importir </a:t>
                      </a:r>
                      <a:r>
                        <a:rPr lang="id-ID" sz="1000" b="0" dirty="0" smtClean="0"/>
                        <a:t>(API</a:t>
                      </a:r>
                      <a:r>
                        <a:rPr lang="id-ID" sz="1000" b="0" baseline="0" dirty="0" smtClean="0"/>
                        <a:t> </a:t>
                      </a:r>
                      <a:r>
                        <a:rPr lang="id-ID" sz="1000" b="0" dirty="0" smtClean="0">
                          <a:solidFill>
                            <a:srgbClr val="040709"/>
                          </a:solidFill>
                        </a:rPr>
                        <a:t>satu-satunya tanda pengenal importir)</a:t>
                      </a:r>
                      <a:r>
                        <a:rPr lang="id-ID" sz="1000" b="0" dirty="0" smtClean="0"/>
                        <a:t>, bertujuan untuk </a:t>
                      </a:r>
                      <a:r>
                        <a:rPr lang="id-ID" sz="1000" b="0" dirty="0" smtClean="0">
                          <a:solidFill>
                            <a:srgbClr val="040709"/>
                          </a:solidFill>
                        </a:rPr>
                        <a:t>mengurangi</a:t>
                      </a:r>
                      <a:r>
                        <a:rPr lang="id-ID" sz="1000" b="0" baseline="0" dirty="0" smtClean="0">
                          <a:solidFill>
                            <a:srgbClr val="040709"/>
                          </a:solidFill>
                        </a:rPr>
                        <a:t> proses birokrasi dalam pengurusan impor barang, terutama bahan baku.</a:t>
                      </a:r>
                      <a:endParaRPr lang="id-ID" sz="1000" b="0" dirty="0" smtClean="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3"/>
                  </a:ext>
                </a:extLst>
              </a:tr>
              <a:tr h="121494">
                <a:tc>
                  <a:txBody>
                    <a:bodyPr/>
                    <a:lstStyle/>
                    <a:p>
                      <a:pPr algn="ctr"/>
                      <a:r>
                        <a:rPr lang="id-ID" sz="1000" dirty="0" smtClean="0"/>
                        <a:t>3</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id-ID" sz="1000" b="1" dirty="0" smtClean="0"/>
                        <a:t>Simplifikasi Perizinan Ekspor-Impor</a:t>
                      </a:r>
                      <a:r>
                        <a:rPr lang="id-ID" sz="1000" b="0" dirty="0" smtClean="0"/>
                        <a:t>,</a:t>
                      </a:r>
                      <a:r>
                        <a:rPr lang="id-ID" sz="1000" b="1" dirty="0" smtClean="0"/>
                        <a:t> </a:t>
                      </a:r>
                      <a:r>
                        <a:rPr lang="id-ID" sz="1000" b="0" dirty="0" smtClean="0"/>
                        <a:t>bertujuan untuk menurunkan LARTAS dari 51% (September 2015) menjadi 32% (Mei 2016).</a:t>
                      </a: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4"/>
                  </a:ext>
                </a:extLst>
              </a:tr>
              <a:tr h="0">
                <a:tc>
                  <a:txBody>
                    <a:bodyPr/>
                    <a:lstStyle/>
                    <a:p>
                      <a:pPr algn="ctr"/>
                      <a:r>
                        <a:rPr lang="id-ID" sz="1000" dirty="0" smtClean="0"/>
                        <a:t>4</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just" defTabSz="514363" rtl="0" eaLnBrk="1" fontAlgn="auto" latinLnBrk="0" hangingPunct="1">
                        <a:lnSpc>
                          <a:spcPct val="100000"/>
                        </a:lnSpc>
                        <a:spcBef>
                          <a:spcPts val="0"/>
                        </a:spcBef>
                        <a:spcAft>
                          <a:spcPts val="0"/>
                        </a:spcAft>
                        <a:buClrTx/>
                        <a:buSzTx/>
                        <a:buFontTx/>
                        <a:buNone/>
                        <a:tabLst/>
                        <a:defRPr/>
                      </a:pPr>
                      <a:r>
                        <a:rPr lang="id-ID" sz="1000" b="1" dirty="0" smtClean="0"/>
                        <a:t>Fasilitas Tidak Dipungut PPN alat transportasi dan jasa transportasi laut serta pelabuhan</a:t>
                      </a:r>
                      <a:r>
                        <a:rPr lang="id-ID" sz="1000" b="0" dirty="0" smtClean="0"/>
                        <a:t>,</a:t>
                      </a:r>
                      <a:r>
                        <a:rPr lang="id-ID" sz="1000" b="1" dirty="0" smtClean="0"/>
                        <a:t> </a:t>
                      </a:r>
                      <a:r>
                        <a:rPr lang="id-ID" sz="1000" b="0" dirty="0" smtClean="0"/>
                        <a:t>bertujuan untuk menurunkan biaya produksi galangan kapal DN </a:t>
                      </a:r>
                      <a:r>
                        <a:rPr lang="id-ID" sz="1000" dirty="0" smtClean="0"/>
                        <a:t>(di luar Batam) </a:t>
                      </a:r>
                      <a:r>
                        <a:rPr lang="id-ID" sz="1000" b="0" dirty="0" smtClean="0"/>
                        <a:t>10</a:t>
                      </a:r>
                      <a:r>
                        <a:rPr lang="id-ID" sz="1000" b="1" dirty="0" smtClean="0"/>
                        <a:t>%, </a:t>
                      </a:r>
                      <a:r>
                        <a:rPr lang="id-ID" sz="1000" b="0" dirty="0" smtClean="0"/>
                        <a:t>dan m</a:t>
                      </a:r>
                      <a:r>
                        <a:rPr lang="id-ID" sz="1000" dirty="0" smtClean="0"/>
                        <a:t>eningkatkan</a:t>
                      </a:r>
                      <a:r>
                        <a:rPr lang="id-ID" sz="1000" baseline="0" dirty="0" smtClean="0"/>
                        <a:t> </a:t>
                      </a:r>
                      <a:r>
                        <a:rPr lang="id-ID" sz="1000" b="0" dirty="0" smtClean="0"/>
                        <a:t>daya saing </a:t>
                      </a:r>
                      <a:r>
                        <a:rPr lang="id-ID" sz="1000" dirty="0" smtClean="0"/>
                        <a:t>galangan kapal DN dan kepelabuhanan.</a:t>
                      </a: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r h="144398">
                <a:tc gridSpan="2">
                  <a:txBody>
                    <a:bodyPr/>
                    <a:lstStyle/>
                    <a:p>
                      <a:pPr algn="just"/>
                      <a:r>
                        <a:rPr lang="id-ID" sz="1000" b="1" dirty="0" smtClean="0"/>
                        <a:t>PAKET VIII</a:t>
                      </a:r>
                      <a:endParaRPr lang="en-US" sz="1000" b="1" dirty="0"/>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id-ID"/>
                    </a:p>
                  </a:txBody>
                  <a:tcPr/>
                </a:tc>
                <a:extLst>
                  <a:ext uri="{0D108BD9-81ED-4DB2-BD59-A6C34878D82A}">
                    <a16:rowId xmlns="" xmlns:a16="http://schemas.microsoft.com/office/drawing/2014/main" val="10007"/>
                  </a:ext>
                </a:extLst>
              </a:tr>
              <a:tr h="121560">
                <a:tc>
                  <a:txBody>
                    <a:bodyPr/>
                    <a:lstStyle/>
                    <a:p>
                      <a:pPr algn="ctr"/>
                      <a:r>
                        <a:rPr lang="id-ID" sz="1000" dirty="0" smtClean="0"/>
                        <a:t>5</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Tx/>
                        <a:buNone/>
                        <a:tabLst/>
                        <a:defRPr/>
                      </a:pPr>
                      <a:r>
                        <a:rPr lang="id-ID" sz="1000" b="1" dirty="0" smtClean="0">
                          <a:solidFill>
                            <a:srgbClr val="040709"/>
                          </a:solidFill>
                        </a:rPr>
                        <a:t>Mengembangkan industri </a:t>
                      </a:r>
                      <a:r>
                        <a:rPr lang="id-ID" sz="1000" b="1" dirty="0" err="1" smtClean="0">
                          <a:solidFill>
                            <a:srgbClr val="040709"/>
                          </a:solidFill>
                        </a:rPr>
                        <a:t>Maintenance</a:t>
                      </a:r>
                      <a:r>
                        <a:rPr lang="id-ID" sz="1000" b="1" dirty="0" smtClean="0">
                          <a:solidFill>
                            <a:srgbClr val="040709"/>
                          </a:solidFill>
                        </a:rPr>
                        <a:t>, </a:t>
                      </a:r>
                      <a:r>
                        <a:rPr lang="id-ID" sz="1000" b="1" dirty="0" err="1" smtClean="0">
                          <a:solidFill>
                            <a:srgbClr val="040709"/>
                          </a:solidFill>
                        </a:rPr>
                        <a:t>Repair</a:t>
                      </a:r>
                      <a:r>
                        <a:rPr lang="id-ID" sz="1000" b="1" dirty="0" smtClean="0">
                          <a:solidFill>
                            <a:srgbClr val="040709"/>
                          </a:solidFill>
                        </a:rPr>
                        <a:t>, </a:t>
                      </a:r>
                      <a:r>
                        <a:rPr lang="id-ID" sz="1000" b="1" dirty="0" err="1" smtClean="0">
                          <a:solidFill>
                            <a:srgbClr val="040709"/>
                          </a:solidFill>
                        </a:rPr>
                        <a:t>and</a:t>
                      </a:r>
                      <a:r>
                        <a:rPr lang="id-ID" sz="1000" b="1" dirty="0" smtClean="0">
                          <a:solidFill>
                            <a:srgbClr val="040709"/>
                          </a:solidFill>
                        </a:rPr>
                        <a:t> </a:t>
                      </a:r>
                      <a:r>
                        <a:rPr lang="id-ID" sz="1000" b="1" dirty="0" err="1" smtClean="0">
                          <a:solidFill>
                            <a:srgbClr val="040709"/>
                          </a:solidFill>
                        </a:rPr>
                        <a:t>Overhaul</a:t>
                      </a:r>
                      <a:r>
                        <a:rPr lang="id-ID" sz="1000" b="1" baseline="0" dirty="0" smtClean="0">
                          <a:solidFill>
                            <a:srgbClr val="040709"/>
                          </a:solidFill>
                        </a:rPr>
                        <a:t> (</a:t>
                      </a:r>
                      <a:r>
                        <a:rPr lang="id-ID" sz="1000" b="1" dirty="0" smtClean="0">
                          <a:solidFill>
                            <a:srgbClr val="040709"/>
                          </a:solidFill>
                        </a:rPr>
                        <a:t>MRO)</a:t>
                      </a:r>
                      <a:r>
                        <a:rPr lang="id-ID" sz="1000" b="1" baseline="0" dirty="0" smtClean="0">
                          <a:solidFill>
                            <a:srgbClr val="040709"/>
                          </a:solidFill>
                        </a:rPr>
                        <a:t> </a:t>
                      </a:r>
                      <a:r>
                        <a:rPr lang="id-ID" sz="1000" b="0" dirty="0" smtClean="0">
                          <a:solidFill>
                            <a:srgbClr val="040709"/>
                          </a:solidFill>
                        </a:rPr>
                        <a:t>dengan cara memberikan insentif bea masuk 0% untuk 21 pos tarif suku cadang dan komponen pesawat terbang, yang bertujuan untuk menarik perawatan</a:t>
                      </a:r>
                      <a:r>
                        <a:rPr lang="id-ID" sz="1000" b="0" baseline="0" dirty="0" smtClean="0">
                          <a:solidFill>
                            <a:srgbClr val="040709"/>
                          </a:solidFill>
                        </a:rPr>
                        <a:t> pesawat ke dalam negeri, yang selama ini sebesar</a:t>
                      </a:r>
                      <a:r>
                        <a:rPr lang="id-ID" sz="1000" b="0" dirty="0" smtClean="0">
                          <a:solidFill>
                            <a:srgbClr val="040709"/>
                          </a:solidFill>
                        </a:rPr>
                        <a:t> 70% dirawat di luar negeri.</a:t>
                      </a:r>
                      <a:endParaRPr lang="id-ID" sz="1000" b="0" dirty="0" smtClean="0">
                        <a:solidFill>
                          <a:schemeClr val="tx1"/>
                        </a:solidFill>
                        <a:cs typeface="Arial" pitchFamily="34" charset="0"/>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8"/>
                  </a:ext>
                </a:extLst>
              </a:tr>
              <a:tr h="259315">
                <a:tc gridSpan="2">
                  <a:txBody>
                    <a:bodyPr/>
                    <a:lstStyle/>
                    <a:p>
                      <a:pPr algn="just"/>
                      <a:r>
                        <a:rPr lang="id-ID" sz="1000" b="1" dirty="0" smtClean="0"/>
                        <a:t>PAKET</a:t>
                      </a:r>
                      <a:r>
                        <a:rPr lang="id-ID" sz="1000" b="1" baseline="0" dirty="0" smtClean="0"/>
                        <a:t> IX</a:t>
                      </a:r>
                      <a:endParaRPr lang="en-US" sz="1000" b="1"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id-ID"/>
                    </a:p>
                  </a:txBody>
                  <a:tcPr/>
                </a:tc>
                <a:extLst>
                  <a:ext uri="{0D108BD9-81ED-4DB2-BD59-A6C34878D82A}">
                    <a16:rowId xmlns="" xmlns:a16="http://schemas.microsoft.com/office/drawing/2014/main" val="10009"/>
                  </a:ext>
                </a:extLst>
              </a:tr>
              <a:tr h="136587">
                <a:tc>
                  <a:txBody>
                    <a:bodyPr/>
                    <a:lstStyle/>
                    <a:p>
                      <a:pPr algn="ctr"/>
                      <a:r>
                        <a:rPr lang="id-ID" sz="1000" dirty="0" smtClean="0"/>
                        <a:t>6</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43970" rtl="0" eaLnBrk="1" fontAlgn="auto" latinLnBrk="0" hangingPunct="1">
                        <a:lnSpc>
                          <a:spcPct val="100000"/>
                        </a:lnSpc>
                        <a:spcBef>
                          <a:spcPts val="0"/>
                        </a:spcBef>
                        <a:spcAft>
                          <a:spcPts val="0"/>
                        </a:spcAft>
                        <a:buClrTx/>
                        <a:buSzTx/>
                        <a:buFontTx/>
                        <a:buNone/>
                        <a:tabLst/>
                        <a:defRPr/>
                      </a:pPr>
                      <a:r>
                        <a:rPr lang="id-ID" sz="1000" dirty="0" smtClean="0"/>
                        <a:t>Penyatuan Pembayaran Jasa-jasa Kepelabuhanan secara Elektronik (</a:t>
                      </a:r>
                      <a:r>
                        <a:rPr lang="id-ID" sz="1000" b="1" i="1" dirty="0" smtClean="0"/>
                        <a:t>Single Billing</a:t>
                      </a:r>
                      <a:r>
                        <a:rPr lang="id-ID" sz="1000" dirty="0" smtClean="0"/>
                        <a:t>), bertujuan untuk mengurangi biaya kepelabuhanan dan menurunkan</a:t>
                      </a:r>
                      <a:r>
                        <a:rPr lang="id-ID" sz="1000" baseline="0" dirty="0" smtClean="0"/>
                        <a:t> </a:t>
                      </a:r>
                      <a:r>
                        <a:rPr lang="id-ID" sz="1000" i="1" dirty="0" smtClean="0"/>
                        <a:t>lead time.</a:t>
                      </a:r>
                      <a:endParaRPr lang="id-ID" sz="1000" dirty="0" smtClean="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0"/>
                  </a:ext>
                </a:extLst>
              </a:tr>
              <a:tr h="0">
                <a:tc>
                  <a:txBody>
                    <a:bodyPr/>
                    <a:lstStyle/>
                    <a:p>
                      <a:pPr algn="ctr"/>
                      <a:r>
                        <a:rPr lang="id-ID" sz="1000" dirty="0" smtClean="0"/>
                        <a:t>7</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Tx/>
                        <a:buNone/>
                        <a:tabLst/>
                        <a:defRPr/>
                      </a:pPr>
                      <a:r>
                        <a:rPr lang="id-ID" sz="1000" b="1" dirty="0" smtClean="0"/>
                        <a:t>Relaksasi penetapan tarif pos komersial </a:t>
                      </a:r>
                      <a:r>
                        <a:rPr lang="id-ID" sz="1000" dirty="0" smtClean="0"/>
                        <a:t>yang sebelumnya tarif Pos</a:t>
                      </a:r>
                      <a:r>
                        <a:rPr lang="id-ID" sz="1000" baseline="0" dirty="0" smtClean="0"/>
                        <a:t> Komersial </a:t>
                      </a:r>
                      <a:r>
                        <a:rPr lang="id-ID" sz="1000" dirty="0" smtClean="0"/>
                        <a:t>mesti di atas tarif Pos Universal, bertujuan untuk meningkatkan kegiatan usaha jasa pengirman swasta.</a:t>
                      </a:r>
                      <a:endParaRPr lang="id-ID" sz="1000" b="1" dirty="0" smtClean="0"/>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a:txBody>
                    <a:bodyPr/>
                    <a:lstStyle/>
                    <a:p>
                      <a:pPr algn="ctr"/>
                      <a:r>
                        <a:rPr lang="id-ID" sz="1000" dirty="0" smtClean="0"/>
                        <a:t>8</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id-ID" sz="1000" dirty="0" smtClean="0"/>
                        <a:t>Sinergi BUMN </a:t>
                      </a:r>
                      <a:r>
                        <a:rPr lang="id-ID" sz="1000" b="1" dirty="0" smtClean="0"/>
                        <a:t>Membangun Agregator/Konsolidator Ekspor Produk UKM, </a:t>
                      </a:r>
                      <a:r>
                        <a:rPr lang="id-ID" sz="1000" b="1" i="1" dirty="0" smtClean="0"/>
                        <a:t>Geographical Indications</a:t>
                      </a:r>
                      <a:r>
                        <a:rPr lang="id-ID" sz="1000" b="1" dirty="0" smtClean="0"/>
                        <a:t>, dan Ekonomi Kreatif, </a:t>
                      </a:r>
                      <a:r>
                        <a:rPr lang="id-ID" sz="1000" b="0" dirty="0" smtClean="0"/>
                        <a:t>bertujuan</a:t>
                      </a:r>
                      <a:r>
                        <a:rPr lang="id-ID" sz="1000" b="0" baseline="0" dirty="0" smtClean="0"/>
                        <a:t> untuk m</a:t>
                      </a:r>
                      <a:r>
                        <a:rPr lang="id-ID" sz="1000" dirty="0" smtClean="0"/>
                        <a:t>emperluas sumber ekspor baru terutama produk-produk UMKM</a:t>
                      </a:r>
                      <a:r>
                        <a:rPr lang="id-ID" sz="1000" baseline="0" dirty="0" smtClean="0"/>
                        <a:t> </a:t>
                      </a:r>
                      <a:r>
                        <a:rPr lang="id-ID" sz="1000" dirty="0" smtClean="0"/>
                        <a:t>dari wilayah timur Indonesia.</a:t>
                      </a: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6653">
                <a:tc>
                  <a:txBody>
                    <a:bodyPr/>
                    <a:lstStyle/>
                    <a:p>
                      <a:pPr algn="ctr"/>
                      <a:r>
                        <a:rPr lang="id-ID" sz="1000" dirty="0" smtClean="0"/>
                        <a:t>9</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Tx/>
                        <a:buNone/>
                        <a:tabLst/>
                        <a:defRPr/>
                      </a:pPr>
                      <a:r>
                        <a:rPr lang="sv-SE" sz="1000" b="1" dirty="0" smtClean="0"/>
                        <a:t>Integrasi  Inaportnet </a:t>
                      </a:r>
                      <a:r>
                        <a:rPr lang="sv-SE" sz="1000" i="1" dirty="0" smtClean="0"/>
                        <a:t>system</a:t>
                      </a:r>
                      <a:r>
                        <a:rPr lang="sv-SE" sz="1000" dirty="0" smtClean="0"/>
                        <a:t> ke dalam INSW </a:t>
                      </a:r>
                      <a:r>
                        <a:rPr lang="sv-SE" sz="1000" i="1" dirty="0" smtClean="0"/>
                        <a:t>system</a:t>
                      </a:r>
                      <a:r>
                        <a:rPr lang="id-ID" sz="1000" i="1" dirty="0" smtClean="0"/>
                        <a:t>, </a:t>
                      </a:r>
                      <a:r>
                        <a:rPr lang="id-ID" sz="1000" i="0" dirty="0" smtClean="0"/>
                        <a:t>bertujuan</a:t>
                      </a:r>
                      <a:r>
                        <a:rPr lang="id-ID" sz="1000" i="0" baseline="0" dirty="0" smtClean="0"/>
                        <a:t> untuk </a:t>
                      </a:r>
                      <a:r>
                        <a:rPr lang="id-ID" sz="1000" dirty="0" smtClean="0"/>
                        <a:t>mengurangi jedah waktu antara pengurusan dokumen ekspor/impor dan arus barang</a:t>
                      </a:r>
                      <a:r>
                        <a:rPr lang="sv-SE" sz="1000" dirty="0" smtClean="0"/>
                        <a:t>.</a:t>
                      </a: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0">
                <a:tc gridSpan="2">
                  <a:txBody>
                    <a:bodyPr/>
                    <a:lstStyle/>
                    <a:p>
                      <a:pPr algn="just"/>
                      <a:r>
                        <a:rPr lang="id-ID" sz="1000" b="1" dirty="0" smtClean="0"/>
                        <a:t>PAKET XI</a:t>
                      </a:r>
                      <a:endParaRPr lang="en-US" sz="1000" b="1" dirty="0"/>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endParaRPr lang="id-ID"/>
                    </a:p>
                  </a:txBody>
                  <a:tcPr/>
                </a:tc>
                <a:extLst>
                  <a:ext uri="{0D108BD9-81ED-4DB2-BD59-A6C34878D82A}">
                    <a16:rowId xmlns="" xmlns:a16="http://schemas.microsoft.com/office/drawing/2014/main" val="10011"/>
                  </a:ext>
                </a:extLst>
              </a:tr>
              <a:tr h="0">
                <a:tc>
                  <a:txBody>
                    <a:bodyPr/>
                    <a:lstStyle/>
                    <a:p>
                      <a:pPr algn="ctr"/>
                      <a:r>
                        <a:rPr lang="id-ID" sz="1000" dirty="0" smtClean="0"/>
                        <a:t>10</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id-ID" sz="1050" b="1" i="1" dirty="0" smtClean="0">
                          <a:solidFill>
                            <a:srgbClr val="040709"/>
                          </a:solidFill>
                        </a:rPr>
                        <a:t>Indonesian Single Risk Management, </a:t>
                      </a:r>
                      <a:r>
                        <a:rPr lang="id-ID" sz="1050" b="0" i="0" dirty="0" smtClean="0">
                          <a:solidFill>
                            <a:srgbClr val="040709"/>
                          </a:solidFill>
                        </a:rPr>
                        <a:t>bertujuan untuk m</a:t>
                      </a:r>
                      <a:r>
                        <a:rPr lang="id-ID" sz="1050" dirty="0" smtClean="0">
                          <a:solidFill>
                            <a:srgbClr val="040709"/>
                          </a:solidFill>
                        </a:rPr>
                        <a:t>eningkatkan efisiensi pelayanan dan efektivitas pengawasan di seluruh proses layanan impor-ekspor, </a:t>
                      </a:r>
                      <a:r>
                        <a:rPr lang="id-ID" sz="1050" i="1" dirty="0" smtClean="0">
                          <a:solidFill>
                            <a:srgbClr val="040709"/>
                          </a:solidFill>
                        </a:rPr>
                        <a:t>dwelling time </a:t>
                      </a:r>
                      <a:r>
                        <a:rPr lang="id-ID" sz="1050" dirty="0" smtClean="0">
                          <a:solidFill>
                            <a:srgbClr val="040709"/>
                          </a:solidFill>
                        </a:rPr>
                        <a:t>di seluruh </a:t>
                      </a:r>
                      <a:r>
                        <a:rPr lang="id-ID" sz="1050" kern="1200" dirty="0" smtClean="0">
                          <a:solidFill>
                            <a:srgbClr val="040709"/>
                          </a:solidFill>
                          <a:latin typeface="+mn-lt"/>
                          <a:ea typeface="+mn-ea"/>
                          <a:cs typeface="+mn-cs"/>
                        </a:rPr>
                        <a:t>pelabuhan</a:t>
                      </a:r>
                      <a:r>
                        <a:rPr lang="id-ID" sz="1050" dirty="0" smtClean="0">
                          <a:solidFill>
                            <a:srgbClr val="040709"/>
                          </a:solidFill>
                        </a:rPr>
                        <a:t>.</a:t>
                      </a:r>
                      <a:endParaRPr lang="id-ID" sz="1050" b="1" dirty="0" smtClean="0">
                        <a:solidFill>
                          <a:srgbClr val="040709"/>
                        </a:solidFill>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12"/>
                  </a:ext>
                </a:extLst>
              </a:tr>
              <a:tr h="121479">
                <a:tc gridSpan="2">
                  <a:txBody>
                    <a:bodyPr/>
                    <a:lstStyle/>
                    <a:p>
                      <a:pPr algn="l"/>
                      <a:r>
                        <a:rPr lang="en-US" sz="1000" b="1" dirty="0" smtClean="0"/>
                        <a:t>PAKET XVI</a:t>
                      </a:r>
                      <a:endParaRPr lang="en-US" sz="1000" b="1"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hMerge="1">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endParaRPr lang="id-ID" sz="1100" b="1" dirty="0" smtClean="0">
                        <a:solidFill>
                          <a:srgbClr val="040709"/>
                        </a:solidFill>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1041">
                <a:tc>
                  <a:txBody>
                    <a:bodyPr/>
                    <a:lstStyle/>
                    <a:p>
                      <a:pPr algn="ctr"/>
                      <a:r>
                        <a:rPr lang="en-US" sz="1000" dirty="0" smtClean="0"/>
                        <a:t>11</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kern="1200" dirty="0" err="1" smtClean="0">
                          <a:solidFill>
                            <a:srgbClr val="040709"/>
                          </a:solidFill>
                          <a:latin typeface="+mn-lt"/>
                          <a:ea typeface="+mn-ea"/>
                          <a:cs typeface="+mn-cs"/>
                        </a:rPr>
                        <a:t>Pembentukan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Satuan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Tugas</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Satgas</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untuk</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pengawalan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dan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penyelesaian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hambatan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perizinan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dalam</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pelaksanaan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berusaha</a:t>
                      </a:r>
                      <a:r>
                        <a:rPr lang="en-US" sz="1050" kern="1200" dirty="0" smtClean="0">
                          <a:solidFill>
                            <a:srgbClr val="040709"/>
                          </a:solidFill>
                          <a:latin typeface="+mn-lt"/>
                          <a:ea typeface="+mn-ea"/>
                          <a:cs typeface="+mn-cs"/>
                        </a:rPr>
                        <a:t> (</a:t>
                      </a:r>
                      <a:r>
                        <a:rPr lang="en-US" sz="1050" i="1" kern="1200" dirty="0" smtClean="0">
                          <a:solidFill>
                            <a:srgbClr val="040709"/>
                          </a:solidFill>
                          <a:latin typeface="+mn-lt"/>
                          <a:ea typeface="+mn-ea"/>
                          <a:cs typeface="+mn-cs"/>
                        </a:rPr>
                        <a:t>end to end</a:t>
                      </a:r>
                      <a:r>
                        <a:rPr lang="en-US" sz="1050" kern="1200" dirty="0" smtClean="0">
                          <a:solidFill>
                            <a:srgbClr val="040709"/>
                          </a:solidFill>
                          <a:latin typeface="+mn-lt"/>
                          <a:ea typeface="+mn-ea"/>
                          <a:cs typeface="+mn-cs"/>
                        </a:rPr>
                        <a:t>).</a:t>
                      </a:r>
                      <a:endParaRPr lang="id-ID" sz="1050" kern="1200" dirty="0" smtClean="0">
                        <a:solidFill>
                          <a:srgbClr val="040709"/>
                        </a:solidFill>
                        <a:latin typeface="+mn-lt"/>
                        <a:ea typeface="+mn-ea"/>
                        <a:cs typeface="+mn-cs"/>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1041">
                <a:tc>
                  <a:txBody>
                    <a:bodyPr/>
                    <a:lstStyle/>
                    <a:p>
                      <a:pPr algn="ctr"/>
                      <a:r>
                        <a:rPr lang="en-US" sz="1000" dirty="0" smtClean="0"/>
                        <a:t>12</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050" kern="1200" dirty="0" smtClean="0">
                          <a:solidFill>
                            <a:srgbClr val="040709"/>
                          </a:solidFill>
                          <a:latin typeface="+mn-lt"/>
                          <a:ea typeface="+mn-ea"/>
                          <a:cs typeface="+mn-cs"/>
                        </a:rPr>
                        <a:t>Penerapan perizinan </a:t>
                      </a:r>
                      <a:r>
                        <a:rPr lang="sv-SE" sz="1050" i="1" kern="1200" dirty="0" smtClean="0">
                          <a:solidFill>
                            <a:srgbClr val="040709"/>
                          </a:solidFill>
                          <a:latin typeface="+mn-lt"/>
                          <a:ea typeface="+mn-ea"/>
                          <a:cs typeface="+mn-cs"/>
                        </a:rPr>
                        <a:t>checklist</a:t>
                      </a:r>
                      <a:r>
                        <a:rPr lang="sv-SE" sz="1050" kern="1200" dirty="0" smtClean="0">
                          <a:solidFill>
                            <a:srgbClr val="040709"/>
                          </a:solidFill>
                          <a:latin typeface="+mn-lt"/>
                          <a:ea typeface="+mn-ea"/>
                          <a:cs typeface="+mn-cs"/>
                        </a:rPr>
                        <a:t> pada KEK, FTZ, Kawasan Industri, dan Kawasan Pariwisata.</a:t>
                      </a:r>
                      <a:endParaRPr lang="id-ID" sz="1050" kern="1200" dirty="0" smtClean="0">
                        <a:solidFill>
                          <a:srgbClr val="040709"/>
                        </a:solidFill>
                        <a:latin typeface="+mn-lt"/>
                        <a:ea typeface="+mn-ea"/>
                        <a:cs typeface="+mn-cs"/>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1041">
                <a:tc>
                  <a:txBody>
                    <a:bodyPr/>
                    <a:lstStyle/>
                    <a:p>
                      <a:pPr algn="ctr"/>
                      <a:r>
                        <a:rPr lang="en-US" sz="1000" dirty="0" smtClean="0"/>
                        <a:t>13</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kern="1200" dirty="0" err="1" smtClean="0">
                          <a:solidFill>
                            <a:srgbClr val="040709"/>
                          </a:solidFill>
                          <a:latin typeface="+mn-lt"/>
                          <a:ea typeface="+mn-ea"/>
                          <a:cs typeface="+mn-cs"/>
                        </a:rPr>
                        <a:t>Penerapan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perizinan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dengan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penggunaan</a:t>
                      </a:r>
                      <a:r>
                        <a:rPr lang="en-US" sz="1050" kern="1200" dirty="0" smtClean="0">
                          <a:solidFill>
                            <a:srgbClr val="040709"/>
                          </a:solidFill>
                          <a:latin typeface="+mn-lt"/>
                          <a:ea typeface="+mn-ea"/>
                          <a:cs typeface="+mn-cs"/>
                        </a:rPr>
                        <a:t> data sharing.</a:t>
                      </a:r>
                      <a:endParaRPr lang="id-ID" sz="1050" kern="1200" dirty="0" smtClean="0">
                        <a:solidFill>
                          <a:srgbClr val="040709"/>
                        </a:solidFill>
                        <a:latin typeface="+mn-lt"/>
                        <a:ea typeface="+mn-ea"/>
                        <a:cs typeface="+mn-cs"/>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1041">
                <a:tc>
                  <a:txBody>
                    <a:bodyPr/>
                    <a:lstStyle/>
                    <a:p>
                      <a:pPr algn="ctr"/>
                      <a:r>
                        <a:rPr lang="en-US" sz="1000" dirty="0" smtClean="0"/>
                        <a:t>14</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kern="1200" dirty="0" err="1" smtClean="0">
                          <a:solidFill>
                            <a:srgbClr val="040709"/>
                          </a:solidFill>
                          <a:latin typeface="+mn-lt"/>
                          <a:ea typeface="+mn-ea"/>
                          <a:cs typeface="+mn-cs"/>
                        </a:rPr>
                        <a:t>Reformasi</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peraturan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perizinan</a:t>
                      </a:r>
                      <a:r>
                        <a:rPr lang="en-US" sz="1050" kern="1200" dirty="0" smtClean="0">
                          <a:solidFill>
                            <a:srgbClr val="040709"/>
                          </a:solidFill>
                          <a:latin typeface="+mn-lt"/>
                          <a:ea typeface="+mn-ea"/>
                          <a:cs typeface="+mn-cs"/>
                        </a:rPr>
                        <a:t> </a:t>
                      </a:r>
                      <a:r>
                        <a:rPr lang="en-US" sz="1050" kern="1200" dirty="0" err="1" smtClean="0">
                          <a:solidFill>
                            <a:srgbClr val="040709"/>
                          </a:solidFill>
                          <a:latin typeface="+mn-lt"/>
                          <a:ea typeface="+mn-ea"/>
                          <a:cs typeface="+mn-cs"/>
                        </a:rPr>
                        <a:t>berusaha</a:t>
                      </a:r>
                      <a:r>
                        <a:rPr lang="en-US" sz="1050" kern="1200" dirty="0" smtClean="0">
                          <a:solidFill>
                            <a:srgbClr val="040709"/>
                          </a:solidFill>
                          <a:latin typeface="+mn-lt"/>
                          <a:ea typeface="+mn-ea"/>
                          <a:cs typeface="+mn-cs"/>
                        </a:rPr>
                        <a:t>.</a:t>
                      </a:r>
                      <a:endParaRPr lang="id-ID" sz="1050" kern="1200" dirty="0" smtClean="0">
                        <a:solidFill>
                          <a:srgbClr val="040709"/>
                        </a:solidFill>
                        <a:latin typeface="+mn-lt"/>
                        <a:ea typeface="+mn-ea"/>
                        <a:cs typeface="+mn-cs"/>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1041">
                <a:tc>
                  <a:txBody>
                    <a:bodyPr/>
                    <a:lstStyle/>
                    <a:p>
                      <a:pPr algn="ctr"/>
                      <a:r>
                        <a:rPr lang="en-US" sz="1000" dirty="0" smtClean="0"/>
                        <a:t>15</a:t>
                      </a:r>
                      <a:endParaRPr lang="en-US" sz="1000" dirty="0"/>
                    </a:p>
                  </a:txBody>
                  <a:tcPr marL="91452" marR="91452" marT="45709" marB="45709"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just" defTabSz="514363" rtl="0" eaLnBrk="1" fontAlgn="auto" latinLnBrk="0" hangingPunct="1">
                        <a:lnSpc>
                          <a:spcPct val="100000"/>
                        </a:lnSpc>
                        <a:spcBef>
                          <a:spcPts val="0"/>
                        </a:spcBef>
                        <a:spcAft>
                          <a:spcPts val="0"/>
                        </a:spcAft>
                        <a:buClrTx/>
                        <a:buSzTx/>
                        <a:buFont typeface="Arial" panose="020B0604020202020204" pitchFamily="34" charset="0"/>
                        <a:buNone/>
                        <a:tabLst/>
                        <a:defRPr/>
                      </a:pPr>
                      <a:r>
                        <a:rPr lang="it-IT" sz="1050" kern="1200" dirty="0" smtClean="0">
                          <a:solidFill>
                            <a:srgbClr val="040709"/>
                          </a:solidFill>
                          <a:latin typeface="+mn-lt"/>
                          <a:ea typeface="+mn-ea"/>
                          <a:cs typeface="+mn-cs"/>
                        </a:rPr>
                        <a:t>Penerapan Sistem Perizinan Berusaha Terintegrasi (</a:t>
                      </a:r>
                      <a:r>
                        <a:rPr lang="it-IT" sz="1050" i="1" kern="1200" dirty="0" smtClean="0">
                          <a:solidFill>
                            <a:srgbClr val="040709"/>
                          </a:solidFill>
                          <a:latin typeface="+mn-lt"/>
                          <a:ea typeface="+mn-ea"/>
                          <a:cs typeface="+mn-cs"/>
                        </a:rPr>
                        <a:t>Single Submission</a:t>
                      </a:r>
                      <a:r>
                        <a:rPr lang="it-IT" sz="1050" kern="1200" dirty="0" smtClean="0">
                          <a:solidFill>
                            <a:srgbClr val="040709"/>
                          </a:solidFill>
                          <a:latin typeface="+mn-lt"/>
                          <a:ea typeface="+mn-ea"/>
                          <a:cs typeface="+mn-cs"/>
                        </a:rPr>
                        <a:t>).</a:t>
                      </a:r>
                      <a:endParaRPr lang="id-ID" sz="1050" kern="1200" dirty="0" smtClean="0">
                        <a:solidFill>
                          <a:srgbClr val="040709"/>
                        </a:solidFill>
                        <a:latin typeface="+mn-lt"/>
                        <a:ea typeface="+mn-ea"/>
                        <a:cs typeface="+mn-cs"/>
                      </a:endParaRPr>
                    </a:p>
                  </a:txBody>
                  <a:tcPr marL="91452" marR="91452" marT="45709" marB="4570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Rectangle 3"/>
          <p:cNvSpPr/>
          <p:nvPr/>
        </p:nvSpPr>
        <p:spPr>
          <a:xfrm>
            <a:off x="5825205" y="402435"/>
            <a:ext cx="5909595" cy="646331"/>
          </a:xfrm>
          <a:prstGeom prst="rect">
            <a:avLst/>
          </a:prstGeom>
          <a:solidFill>
            <a:schemeClr val="tx2">
              <a:lumMod val="20000"/>
              <a:lumOff val="80000"/>
            </a:schemeClr>
          </a:solidFill>
          <a:ln w="28575">
            <a:noFill/>
          </a:ln>
        </p:spPr>
        <p:txBody>
          <a:bodyPr wrap="square">
            <a:spAutoFit/>
          </a:bodyPr>
          <a:lstStyle/>
          <a:p>
            <a:pPr algn="just"/>
            <a:r>
              <a:rPr lang="id-ID" sz="1200" b="1" dirty="0" smtClean="0"/>
              <a:t>Tujuan: </a:t>
            </a:r>
          </a:p>
          <a:p>
            <a:pPr algn="just"/>
            <a:r>
              <a:rPr lang="id-ID" sz="1200" b="1" dirty="0" smtClean="0"/>
              <a:t>Meningkatkan </a:t>
            </a:r>
            <a:r>
              <a:rPr lang="id-ID" sz="1200" b="1" dirty="0"/>
              <a:t>daya saing industri, </a:t>
            </a:r>
            <a:r>
              <a:rPr lang="id-ID" sz="1200" b="1" dirty="0" smtClean="0"/>
              <a:t>logistik, ekspor</a:t>
            </a:r>
            <a:r>
              <a:rPr lang="id-ID" sz="1200" b="1" dirty="0"/>
              <a:t>, investasi, wisata, dan pangan</a:t>
            </a:r>
          </a:p>
        </p:txBody>
      </p:sp>
      <p:sp>
        <p:nvSpPr>
          <p:cNvPr id="5" name="TextBox 4"/>
          <p:cNvSpPr txBox="1"/>
          <p:nvPr/>
        </p:nvSpPr>
        <p:spPr>
          <a:xfrm>
            <a:off x="76200" y="402436"/>
            <a:ext cx="5203722" cy="646331"/>
          </a:xfrm>
          <a:prstGeom prst="rect">
            <a:avLst/>
          </a:prstGeom>
          <a:solidFill>
            <a:schemeClr val="accent1">
              <a:lumMod val="50000"/>
            </a:schemeClr>
          </a:solidFill>
        </p:spPr>
        <p:txBody>
          <a:bodyPr wrap="square" rtlCol="0">
            <a:spAutoFit/>
          </a:bodyPr>
          <a:lstStyle/>
          <a:p>
            <a:pPr algn="just"/>
            <a:r>
              <a:rPr lang="id-ID" sz="1200" dirty="0" smtClean="0">
                <a:solidFill>
                  <a:schemeClr val="bg1"/>
                </a:solidFill>
              </a:rPr>
              <a:t>PAKET I, VIII, IX, XI: Fokus memberikan </a:t>
            </a:r>
            <a:r>
              <a:rPr lang="id-ID" sz="1200" dirty="0">
                <a:solidFill>
                  <a:schemeClr val="bg1"/>
                </a:solidFill>
              </a:rPr>
              <a:t>fasilitas, insentif, dan menghilangkan regulasi, birokrasi dan biaya yang tidak relevan, untuk mendorong kelancaran arus barang dan efisiensi </a:t>
            </a:r>
            <a:r>
              <a:rPr lang="id-ID" sz="1200" b="1" dirty="0">
                <a:solidFill>
                  <a:schemeClr val="bg1"/>
                </a:solidFill>
              </a:rPr>
              <a:t>jasa logistik </a:t>
            </a:r>
          </a:p>
        </p:txBody>
      </p:sp>
      <p:sp>
        <p:nvSpPr>
          <p:cNvPr id="6" name="Right Arrow 5"/>
          <p:cNvSpPr/>
          <p:nvPr/>
        </p:nvSpPr>
        <p:spPr bwMode="auto">
          <a:xfrm>
            <a:off x="5346795" y="365826"/>
            <a:ext cx="445753" cy="685800"/>
          </a:xfrm>
          <a:prstGeom prst="rightArrow">
            <a:avLst/>
          </a:prstGeom>
          <a:solidFill>
            <a:schemeClr val="bg1">
              <a:lumMod val="65000"/>
            </a:schemeClr>
          </a:solidFill>
          <a:ln w="12700" cap="flat" cmpd="sng" algn="ctr">
            <a:noFill/>
            <a:prstDash val="solid"/>
            <a:round/>
            <a:headEnd type="none" w="med" len="med"/>
            <a:tailEnd type="none" w="med" len="med"/>
          </a:ln>
          <a:effectLst/>
        </p:spPr>
        <p:txBody>
          <a:bodyPr vert="horz" wrap="square" lIns="73152" tIns="73152" rIns="73152" bIns="73152" numCol="1" rtlCol="0" anchor="ctr" anchorCtr="1" compatLnSpc="1">
            <a:prstTxWarp prst="textNoShape">
              <a:avLst/>
            </a:prstTxWarp>
          </a:bodyPr>
          <a:lstStyle/>
          <a:p>
            <a:pPr marL="0" marR="0" indent="0" algn="ctr" defTabSz="914400" rtl="0" eaLnBrk="0" fontAlgn="base" latinLnBrk="0" hangingPunct="0">
              <a:lnSpc>
                <a:spcPct val="106000"/>
              </a:lnSpc>
              <a:spcBef>
                <a:spcPct val="0"/>
              </a:spcBef>
              <a:spcAft>
                <a:spcPct val="0"/>
              </a:spcAft>
              <a:buClrTx/>
              <a:buSzTx/>
              <a:buFontTx/>
              <a:buNone/>
              <a:tabLst/>
            </a:pPr>
            <a:endParaRPr kumimoji="0" lang="id-ID" sz="1100" b="1" i="0" u="none" strike="noStrike" cap="none" normalizeH="0" baseline="0" smtClean="0">
              <a:ln>
                <a:noFill/>
              </a:ln>
              <a:solidFill>
                <a:schemeClr val="tx1"/>
              </a:solidFill>
              <a:effectLst/>
              <a:latin typeface="Arial" charset="0"/>
            </a:endParaRPr>
          </a:p>
        </p:txBody>
      </p:sp>
      <p:pic>
        <p:nvPicPr>
          <p:cNvPr id="7" name="Picture 6"/>
          <p:cNvPicPr>
            <a:picLocks noChangeAspect="1"/>
          </p:cNvPicPr>
          <p:nvPr/>
        </p:nvPicPr>
        <p:blipFill>
          <a:blip r:embed="rId2"/>
          <a:stretch>
            <a:fillRect/>
          </a:stretch>
        </p:blipFill>
        <p:spPr>
          <a:xfrm>
            <a:off x="457200" y="-69454"/>
            <a:ext cx="10601863" cy="591363"/>
          </a:xfrm>
          <a:prstGeom prst="rect">
            <a:avLst/>
          </a:prstGeom>
        </p:spPr>
      </p:pic>
    </p:spTree>
    <p:extLst>
      <p:ext uri="{BB962C8B-B14F-4D97-AF65-F5344CB8AC3E}">
        <p14:creationId xmlns:p14="http://schemas.microsoft.com/office/powerpoint/2010/main" xmlns="" val="866423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2362200"/>
            <a:ext cx="11887200" cy="1752600"/>
          </a:xfrm>
          <a:prstGeom prst="rect">
            <a:avLst/>
          </a:prstGeom>
          <a:solidFill>
            <a:schemeClr val="accent1">
              <a:lumMod val="75000"/>
            </a:schemeClr>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6600" b="1" dirty="0" smtClean="0">
                <a:latin typeface="Franklin Gothic Book" pitchFamily="34" charset="0"/>
              </a:rPr>
              <a:t>TERIMA KASIH</a:t>
            </a:r>
            <a:endParaRPr lang="en-US" sz="6600" b="1" dirty="0">
              <a:latin typeface="Franklin Gothic Book" pitchFamily="34" charset="0"/>
            </a:endParaRPr>
          </a:p>
        </p:txBody>
      </p:sp>
    </p:spTree>
    <p:extLst>
      <p:ext uri="{BB962C8B-B14F-4D97-AF65-F5344CB8AC3E}">
        <p14:creationId xmlns:p14="http://schemas.microsoft.com/office/powerpoint/2010/main" xmlns="" val="34386885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2617</TotalTime>
  <Words>1886</Words>
  <Application>Microsoft Office PowerPoint</Application>
  <PresentationFormat>Custom</PresentationFormat>
  <Paragraphs>182</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Clarity</vt:lpstr>
      <vt:lpstr>TRANSPORTATION AND LOGISTIK OUTLOOK 2018</vt:lpstr>
      <vt:lpstr>LOGISTIK</vt:lpstr>
      <vt:lpstr>PENGUATAN KONEKTIVITAS NASIONAL</vt:lpstr>
      <vt:lpstr>MEMBANGUN KONEKTIVITAS NASIONAL</vt:lpstr>
      <vt:lpstr>Slide 5</vt:lpstr>
      <vt:lpstr>Kunci Penggerak Sistem Logistik Nasional</vt:lpstr>
      <vt:lpstr>Slide 7</vt:lpstr>
      <vt:lpstr>PERMASALAHAN LOGISTIK INDONESIA</vt:lpstr>
      <vt:lpstr>PERMASALAHAN DAN TANTANGAN TRANSPORTASI</vt:lpstr>
      <vt:lpstr>Paket Kebijakan Ekonomi I s.d. XV</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Menuju Integrasi Antarmoda Transportasi Jabodetabek</dc:title>
  <dc:creator>DEPUTI VI</dc:creator>
  <cp:lastModifiedBy>Lenovo</cp:lastModifiedBy>
  <cp:revision>119</cp:revision>
  <dcterms:created xsi:type="dcterms:W3CDTF">2017-09-15T01:40:24Z</dcterms:created>
  <dcterms:modified xsi:type="dcterms:W3CDTF">2017-11-30T05:47:50Z</dcterms:modified>
</cp:coreProperties>
</file>